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6" r:id="rId11"/>
    <p:sldId id="268" r:id="rId12"/>
    <p:sldId id="269" r:id="rId13"/>
    <p:sldId id="270" r:id="rId14"/>
    <p:sldId id="271" r:id="rId15"/>
    <p:sldId id="272" r:id="rId16"/>
    <p:sldId id="273" r:id="rId17"/>
    <p:sldId id="274" r:id="rId18"/>
    <p:sldId id="276" r:id="rId19"/>
    <p:sldId id="277" r:id="rId20"/>
    <p:sldId id="278" r:id="rId21"/>
    <p:sldId id="279" r:id="rId22"/>
    <p:sldId id="280" r:id="rId23"/>
    <p:sldId id="281" r:id="rId24"/>
    <p:sldId id="282" r:id="rId25"/>
    <p:sldId id="284" r:id="rId26"/>
    <p:sldId id="285" r:id="rId27"/>
    <p:sldId id="286" r:id="rId28"/>
    <p:sldId id="287" r:id="rId29"/>
    <p:sldId id="288" r:id="rId30"/>
    <p:sldId id="289" r:id="rId31"/>
    <p:sldId id="290" r:id="rId32"/>
    <p:sldId id="292" r:id="rId33"/>
    <p:sldId id="294" r:id="rId34"/>
    <p:sldId id="295" r:id="rId35"/>
    <p:sldId id="296" r:id="rId36"/>
    <p:sldId id="297" r:id="rId37"/>
    <p:sldId id="298" r:id="rId38"/>
    <p:sldId id="299" r:id="rId39"/>
    <p:sldId id="300" r:id="rId40"/>
    <p:sldId id="301" r:id="rId41"/>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DBEE"/>
          </a:solidFill>
        </a:fill>
      </a:tcStyle>
    </a:wholeTbl>
    <a:band2H>
      <a:tcTxStyle/>
      <a:tcStyle>
        <a:tcBdr/>
        <a:fill>
          <a:solidFill>
            <a:srgbClr val="E8EE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noFill/>
              <a:miter lim="400000"/>
            </a:ln>
          </a:insideV>
        </a:tcBdr>
        <a:fill>
          <a:solidFill>
            <a:srgbClr val="E8EEF7"/>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chemeClr val="accent1"/>
              </a:solidFill>
              <a:prstDash val="solid"/>
              <a:round/>
            </a:ln>
          </a:left>
          <a:right>
            <a:ln w="12700" cap="flat">
              <a:noFill/>
              <a:miter lim="400000"/>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E8EEF7"/>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chemeClr val="accent1"/>
              </a:solidFill>
              <a:prstDash val="solid"/>
              <a:round/>
            </a:ln>
          </a:top>
          <a:bottom>
            <a:ln w="12700" cap="flat">
              <a:solidFill>
                <a:schemeClr val="accent1"/>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solidFill>
                <a:schemeClr val="accent1"/>
              </a:solidFill>
              <a:prstDash val="solid"/>
              <a:round/>
            </a:ln>
          </a:top>
          <a:bottom>
            <a:ln w="12700" cap="flat">
              <a:solidFill>
                <a:schemeClr val="accent1"/>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DBEE"/>
          </a:solidFill>
        </a:fill>
      </a:tcStyle>
    </a:wholeTbl>
    <a:band2H>
      <a:tcTxStyle/>
      <a:tcStyle>
        <a:tcBdr/>
        <a:fill>
          <a:solidFill>
            <a:srgbClr val="E8EE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alpha val="20000"/>
            </a:scheme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alpha val="20000"/>
            </a:schemeClr>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12700" cap="flat">
              <a:solidFill>
                <a:schemeClr val="accent1"/>
              </a:solidFill>
              <a:prstDash val="solid"/>
              <a:round/>
            </a:ln>
          </a:top>
          <a:bottom>
            <a:ln w="12700" cap="flat">
              <a:solidFill>
                <a:schemeClr val="accent1"/>
              </a:solidFill>
              <a:prstDash val="solid"/>
              <a:round/>
            </a:ln>
          </a:bottom>
          <a:insideH>
            <a:ln w="12700" cap="flat">
              <a:noFill/>
              <a:miter lim="400000"/>
            </a:ln>
          </a:insideH>
          <a:insideV>
            <a:ln w="12700" cap="flat">
              <a:noFill/>
              <a:miter lim="400000"/>
            </a:ln>
          </a:insideV>
        </a:tcBdr>
        <a:fill>
          <a:noFill/>
        </a:fill>
      </a:tcStyle>
    </a:lastRow>
    <a:firstRow>
      <a:tcTxStyle b="on" i="off">
        <a:fontRef idx="minor">
          <a:srgbClr val="000000"/>
        </a:fontRef>
        <a:srgbClr val="000000"/>
      </a:tcTxStyle>
      <a:tcStyle>
        <a:tcBdr>
          <a:left>
            <a:ln w="12700" cap="flat">
              <a:noFill/>
              <a:miter lim="400000"/>
            </a:ln>
          </a:left>
          <a:right>
            <a:ln w="12700" cap="flat">
              <a:noFill/>
              <a:miter lim="400000"/>
            </a:ln>
          </a:right>
          <a:top>
            <a:ln w="12700" cap="flat">
              <a:solidFill>
                <a:schemeClr val="accent1"/>
              </a:solidFill>
              <a:prstDash val="solid"/>
              <a:round/>
            </a:ln>
          </a:top>
          <a:bottom>
            <a:ln w="12700" cap="flat">
              <a:solidFill>
                <a:schemeClr val="accent1"/>
              </a:solidFill>
              <a:prstDash val="solid"/>
              <a:round/>
            </a:ln>
          </a:bottom>
          <a:insideH>
            <a:ln w="12700" cap="flat">
              <a:noFill/>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DBEE"/>
          </a:solidFill>
        </a:fill>
      </a:tcStyle>
    </a:wholeTbl>
    <a:band2H>
      <a:tcTxStyle/>
      <a:tcStyle>
        <a:tcBdr/>
        <a:fill>
          <a:solidFill>
            <a:srgbClr val="E8EE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xfrm>
            <a:off x="1143000" y="685800"/>
            <a:ext cx="4572000" cy="3429000"/>
          </a:xfrm>
          <a:prstGeom prst="rect">
            <a:avLst/>
          </a:prstGeom>
        </p:spPr>
        <p:txBody>
          <a:bodyPr/>
          <a:lstStyle/>
          <a:p>
            <a:endParaRPr/>
          </a:p>
        </p:txBody>
      </p:sp>
      <p:sp>
        <p:nvSpPr>
          <p:cNvPr id="124" name="Shape 12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Arial"/>
      </a:defRPr>
    </a:lvl1pPr>
    <a:lvl2pPr indent="228600" latinLnBrk="0">
      <a:spcBef>
        <a:spcPts val="400"/>
      </a:spcBef>
      <a:defRPr sz="1200">
        <a:latin typeface="+mn-lt"/>
        <a:ea typeface="+mn-ea"/>
        <a:cs typeface="+mn-cs"/>
        <a:sym typeface="Arial"/>
      </a:defRPr>
    </a:lvl2pPr>
    <a:lvl3pPr indent="457200" latinLnBrk="0">
      <a:spcBef>
        <a:spcPts val="400"/>
      </a:spcBef>
      <a:defRPr sz="1200">
        <a:latin typeface="+mn-lt"/>
        <a:ea typeface="+mn-ea"/>
        <a:cs typeface="+mn-cs"/>
        <a:sym typeface="Arial"/>
      </a:defRPr>
    </a:lvl3pPr>
    <a:lvl4pPr indent="685800" latinLnBrk="0">
      <a:spcBef>
        <a:spcPts val="400"/>
      </a:spcBef>
      <a:defRPr sz="1200">
        <a:latin typeface="+mn-lt"/>
        <a:ea typeface="+mn-ea"/>
        <a:cs typeface="+mn-cs"/>
        <a:sym typeface="Arial"/>
      </a:defRPr>
    </a:lvl4pPr>
    <a:lvl5pPr indent="914400" latinLnBrk="0">
      <a:spcBef>
        <a:spcPts val="400"/>
      </a:spcBef>
      <a:defRPr sz="1200">
        <a:latin typeface="+mn-lt"/>
        <a:ea typeface="+mn-ea"/>
        <a:cs typeface="+mn-cs"/>
        <a:sym typeface="Arial"/>
      </a:defRPr>
    </a:lvl5pPr>
    <a:lvl6pPr indent="1143000" latinLnBrk="0">
      <a:spcBef>
        <a:spcPts val="400"/>
      </a:spcBef>
      <a:defRPr sz="1200">
        <a:latin typeface="+mn-lt"/>
        <a:ea typeface="+mn-ea"/>
        <a:cs typeface="+mn-cs"/>
        <a:sym typeface="Arial"/>
      </a:defRPr>
    </a:lvl6pPr>
    <a:lvl7pPr indent="1371600" latinLnBrk="0">
      <a:spcBef>
        <a:spcPts val="400"/>
      </a:spcBef>
      <a:defRPr sz="1200">
        <a:latin typeface="+mn-lt"/>
        <a:ea typeface="+mn-ea"/>
        <a:cs typeface="+mn-cs"/>
        <a:sym typeface="Arial"/>
      </a:defRPr>
    </a:lvl7pPr>
    <a:lvl8pPr indent="1600200" latinLnBrk="0">
      <a:spcBef>
        <a:spcPts val="400"/>
      </a:spcBef>
      <a:defRPr sz="1200">
        <a:latin typeface="+mn-lt"/>
        <a:ea typeface="+mn-ea"/>
        <a:cs typeface="+mn-cs"/>
        <a:sym typeface="Arial"/>
      </a:defRPr>
    </a:lvl8pPr>
    <a:lvl9pPr indent="1828800" latinLnBrk="0">
      <a:spcBef>
        <a:spcPts val="400"/>
      </a:spcBef>
      <a:defRPr sz="12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prstGeom prst="rect">
            <a:avLst/>
          </a:prstGeom>
        </p:spPr>
        <p:txBody>
          <a:bodyPr/>
          <a:lstStyle/>
          <a:p>
            <a:endParaRPr/>
          </a:p>
        </p:txBody>
      </p:sp>
      <p:sp>
        <p:nvSpPr>
          <p:cNvPr id="135" name="Shape 135"/>
          <p:cNvSpPr>
            <a:spLocks noGrp="1"/>
          </p:cNvSpPr>
          <p:nvPr>
            <p:ph type="body" sz="quarter" idx="1"/>
          </p:nvPr>
        </p:nvSpPr>
        <p:spPr>
          <a:prstGeom prst="rect">
            <a:avLst/>
          </a:prstGeom>
        </p:spPr>
        <p:txBody>
          <a:bodyPr/>
          <a:lstStyle/>
          <a:p>
            <a:r>
              <a:t>HESAA Information Detailed:</a:t>
            </a:r>
          </a:p>
          <a:p>
            <a:r>
              <a:t>Financial aid session </a:t>
            </a:r>
          </a:p>
          <a:p>
            <a:r>
              <a:t>FAFSA Days</a:t>
            </a:r>
          </a:p>
          <a:p>
            <a:r>
              <a:t>Booklets: State and Federal Aid, Financial Aid Dictionary, Student Loan Guide, and Reach Higher the College Planning Booklet.</a:t>
            </a:r>
          </a:p>
          <a:p>
            <a:r>
              <a:t>Handouts:  Eight Steps to Apply, Financial Planning Chart, and program brochures are available for free.</a:t>
            </a:r>
          </a:p>
          <a:p>
            <a:endParaRPr/>
          </a:p>
          <a:p>
            <a:r>
              <a:t>REAL $ 101 Financial Literacy on-site Sessions</a:t>
            </a:r>
          </a:p>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noRot="1" noChangeAspect="1"/>
          </p:cNvSpPr>
          <p:nvPr>
            <p:ph type="sldImg"/>
          </p:nvPr>
        </p:nvSpPr>
        <p:spPr>
          <a:prstGeom prst="rect">
            <a:avLst/>
          </a:prstGeom>
        </p:spPr>
        <p:txBody>
          <a:bodyPr/>
          <a:lstStyle/>
          <a:p>
            <a:endParaRPr/>
          </a:p>
        </p:txBody>
      </p:sp>
      <p:sp>
        <p:nvSpPr>
          <p:cNvPr id="233" name="Shape 233"/>
          <p:cNvSpPr>
            <a:spLocks noGrp="1"/>
          </p:cNvSpPr>
          <p:nvPr>
            <p:ph type="body" sz="quarter" idx="1"/>
          </p:nvPr>
        </p:nvSpPr>
        <p:spPr>
          <a:prstGeom prst="rect">
            <a:avLst/>
          </a:prstGeom>
        </p:spPr>
        <p:txBody>
          <a:bodyPr/>
          <a:lstStyle/>
          <a:p>
            <a:endParaRPr/>
          </a:p>
          <a:p>
            <a:r>
              <a:t>Graduate Stafford loans are now 6%</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a:spLocks noGrp="1" noRot="1" noChangeAspect="1"/>
          </p:cNvSpPr>
          <p:nvPr>
            <p:ph type="sldImg"/>
          </p:nvPr>
        </p:nvSpPr>
        <p:spPr>
          <a:prstGeom prst="rect">
            <a:avLst/>
          </a:prstGeom>
        </p:spPr>
        <p:txBody>
          <a:bodyPr/>
          <a:lstStyle/>
          <a:p>
            <a:endParaRPr/>
          </a:p>
        </p:txBody>
      </p:sp>
      <p:sp>
        <p:nvSpPr>
          <p:cNvPr id="240" name="Shape 240"/>
          <p:cNvSpPr>
            <a:spLocks noGrp="1"/>
          </p:cNvSpPr>
          <p:nvPr>
            <p:ph type="body" sz="quarter" idx="1"/>
          </p:nvPr>
        </p:nvSpPr>
        <p:spPr>
          <a:prstGeom prst="rect">
            <a:avLst/>
          </a:prstGeom>
        </p:spPr>
        <p:txBody>
          <a:bodyPr/>
          <a:lstStyle/>
          <a:p>
            <a:pPr marL="167163" indent="-167163">
              <a:buSzPct val="100000"/>
              <a:buFont typeface="Arial"/>
              <a:buChar char="•"/>
            </a:pPr>
            <a:r>
              <a:t>We also offer consolidation programs &amp; a ReFi program that </a:t>
            </a:r>
          </a:p>
          <a:p>
            <a:pPr marL="167163" indent="-167163">
              <a:buSzPct val="100000"/>
              <a:buFont typeface="Arial"/>
              <a:buChar char="•"/>
            </a:pPr>
            <a:r>
              <a:t>Consolidation extends the repayment term to 25 – 30 depending on loan balance and takes the weighted average of the loans minus a tiny percentage</a:t>
            </a:r>
          </a:p>
          <a:p>
            <a:pPr marL="167163" indent="-167163">
              <a:buSzPct val="100000"/>
              <a:buFont typeface="Arial"/>
              <a:buChar char="•"/>
            </a:pPr>
            <a:r>
              <a:t>The ReFi program is a 10 year repayment term and is based on income, credit score and debt to income ratio (depending on credit score the APR will range from 4.90% to 6.90%</a:t>
            </a:r>
          </a:p>
          <a:p>
            <a:pPr marL="167163" indent="-167163">
              <a:buSzPct val="100000"/>
              <a:buFont typeface="Arial"/>
              <a:buChar char="•"/>
            </a:pPr>
            <a:r>
              <a:t>HESAA also now has a Repayment Assistance Program (RAP), which is designed to provide payment relief when all parties of the loan are facing financial hardship</a:t>
            </a:r>
          </a:p>
          <a:p>
            <a:pPr marL="167163" indent="-167163">
              <a:buSzPct val="100000"/>
              <a:buFont typeface="Arial"/>
              <a:buChar char="•"/>
            </a:pPr>
            <a:r>
              <a:t>During the RAP period, a payment on eligible NJCLASS loan shall be reduced to 10% fo the total of the household income of all of the parties to the loan that exceeds 150&amp; of the federal poverty guidelines for their family size, with a minimum monthly payment of $5 per eligible loan</a:t>
            </a:r>
          </a:p>
          <a:p>
            <a:pPr marL="167163" indent="-167163">
              <a:buSzPct val="100000"/>
              <a:buFont typeface="Arial"/>
              <a:buChar char="•"/>
            </a:pPr>
            <a:r>
              <a:t>Interest that accrues during RAP will be paid by HESAA</a:t>
            </a:r>
          </a:p>
          <a:p>
            <a:pPr marL="167163" indent="-167163">
              <a:buSzPct val="100000"/>
              <a:buFont typeface="Arial"/>
              <a:buChar char="•"/>
            </a:pPr>
            <a:r>
              <a:t>RAP is available for NJCLASS loans with applications that were received on or after June 1, 2017 or are to be used for an academic term that begins on or after August 1, 2017</a:t>
            </a:r>
          </a:p>
          <a:p>
            <a:pPr marL="167163" indent="-167163">
              <a:buSzPct val="100000"/>
              <a:buFont typeface="Arial"/>
              <a:buChar char="•"/>
            </a:pPr>
            <a:r>
              <a:t>HESAA now also discharges the loan obligation for all parties to a NJCLASS loan in the event of death or total and permanent disability of the student beneficiary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a:spLocks noGrp="1" noRot="1" noChangeAspect="1"/>
          </p:cNvSpPr>
          <p:nvPr>
            <p:ph type="sldImg"/>
          </p:nvPr>
        </p:nvSpPr>
        <p:spPr>
          <a:prstGeom prst="rect">
            <a:avLst/>
          </a:prstGeom>
        </p:spPr>
        <p:txBody>
          <a:bodyPr/>
          <a:lstStyle/>
          <a:p>
            <a:endParaRPr/>
          </a:p>
        </p:txBody>
      </p:sp>
      <p:sp>
        <p:nvSpPr>
          <p:cNvPr id="252" name="Shape 252"/>
          <p:cNvSpPr>
            <a:spLocks noGrp="1"/>
          </p:cNvSpPr>
          <p:nvPr>
            <p:ph type="body" sz="quarter" idx="1"/>
          </p:nvPr>
        </p:nvSpPr>
        <p:spPr>
          <a:prstGeom prst="rect">
            <a:avLst/>
          </a:prstGeom>
        </p:spPr>
        <p:txBody>
          <a:bodyPr/>
          <a:lstStyle/>
          <a:p>
            <a:r>
              <a:t>Jules / Sharon – please add screen shot for alt app</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noRot="1" noChangeAspect="1"/>
          </p:cNvSpPr>
          <p:nvPr>
            <p:ph type="sldImg"/>
          </p:nvPr>
        </p:nvSpPr>
        <p:spPr>
          <a:prstGeom prst="rect">
            <a:avLst/>
          </a:prstGeom>
        </p:spPr>
        <p:txBody>
          <a:bodyPr/>
          <a:lstStyle/>
          <a:p>
            <a:endParaRPr/>
          </a:p>
        </p:txBody>
      </p:sp>
      <p:sp>
        <p:nvSpPr>
          <p:cNvPr id="259" name="Shape 259"/>
          <p:cNvSpPr>
            <a:spLocks noGrp="1"/>
          </p:cNvSpPr>
          <p:nvPr>
            <p:ph type="body" sz="quarter" idx="1"/>
          </p:nvPr>
        </p:nvSpPr>
        <p:spPr>
          <a:prstGeom prst="rect">
            <a:avLst/>
          </a:prstGeom>
        </p:spPr>
        <p:txBody>
          <a:bodyPr/>
          <a:lstStyle/>
          <a:p>
            <a:pPr>
              <a:buSzPct val="100000"/>
              <a:buFont typeface="Arial"/>
              <a:buChar char="•"/>
            </a:pPr>
            <a:r>
              <a:t>Check out http://student.collegeboard.org/profile for a list of institutions that require CSS profile</a:t>
            </a:r>
          </a:p>
          <a:p>
            <a:pPr>
              <a:buSzPct val="100000"/>
              <a:buFont typeface="Arial"/>
              <a:buChar char="•"/>
            </a:pPr>
            <a:endParaRPr/>
          </a:p>
          <a:p>
            <a:pPr>
              <a:buSzPct val="100000"/>
              <a:buFont typeface="Arial"/>
              <a:buChar char="•"/>
            </a:pPr>
            <a:r>
              <a:t>CSS profile uses institutional methodology formula whereas FAFSA uses federal methodology</a:t>
            </a:r>
          </a:p>
          <a:p>
            <a:pPr>
              <a:buSzPct val="100000"/>
              <a:buFont typeface="Arial"/>
              <a:buChar char="•"/>
            </a:pPr>
            <a:endParaRPr/>
          </a:p>
          <a:p>
            <a:pPr>
              <a:buSzPct val="100000"/>
              <a:buFont typeface="Arial"/>
              <a:buChar char="•"/>
            </a:pPr>
            <a:r>
              <a:t>The CSS profile is a fee based application. The cost for filing the CSS PROFILE is $25 for the first college, and there is an $16 processing fee for each additional college. This is not the FAFSA.  The FAFSA is free.</a:t>
            </a:r>
          </a:p>
          <a:p>
            <a:pPr>
              <a:buSzPct val="100000"/>
              <a:buFont typeface="Arial"/>
              <a:buChar char="•"/>
            </a:pPr>
            <a:endParaRPr/>
          </a:p>
          <a:p>
            <a:pPr>
              <a:buSzPct val="100000"/>
              <a:buFont typeface="Arial"/>
              <a:buChar char="•"/>
            </a:pPr>
            <a:r>
              <a:t>Can take 45 minutes to 2 hours to complete</a:t>
            </a:r>
          </a:p>
          <a:p>
            <a:pPr>
              <a:buSzPct val="100000"/>
              <a:buFont typeface="Arial"/>
              <a:buChar char="•"/>
            </a:pPr>
            <a:endParaRPr/>
          </a:p>
          <a:p>
            <a:pPr>
              <a:buSzPct val="100000"/>
              <a:buFont typeface="Arial"/>
              <a:buChar char="•"/>
            </a:pPr>
            <a:r>
              <a:t> Can leave some answers blank but an error will prompt if answer is required but most numeric questions at least require a zero</a:t>
            </a:r>
          </a:p>
          <a:p>
            <a:endParaRPr/>
          </a:p>
          <a:p>
            <a:endParaRPr/>
          </a:p>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a:spLocks noGrp="1" noRot="1" noChangeAspect="1"/>
          </p:cNvSpPr>
          <p:nvPr>
            <p:ph type="sldImg"/>
          </p:nvPr>
        </p:nvSpPr>
        <p:spPr>
          <a:prstGeom prst="rect">
            <a:avLst/>
          </a:prstGeom>
        </p:spPr>
        <p:txBody>
          <a:bodyPr/>
          <a:lstStyle/>
          <a:p>
            <a:endParaRPr/>
          </a:p>
        </p:txBody>
      </p:sp>
      <p:sp>
        <p:nvSpPr>
          <p:cNvPr id="276" name="Shape 276"/>
          <p:cNvSpPr>
            <a:spLocks noGrp="1"/>
          </p:cNvSpPr>
          <p:nvPr>
            <p:ph type="body" sz="quarter" idx="1"/>
          </p:nvPr>
        </p:nvSpPr>
        <p:spPr>
          <a:prstGeom prst="rect">
            <a:avLst/>
          </a:prstGeom>
        </p:spPr>
        <p:txBody>
          <a:bodyPr/>
          <a:lstStyle/>
          <a:p>
            <a:r>
              <a:t>You should use the IRS DRT at the time of filing the initial FAFSA.  Using this tool will automatically verify your information for federal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82"/>
          <p:cNvSpPr>
            <a:spLocks noGrp="1" noRot="1" noChangeAspect="1"/>
          </p:cNvSpPr>
          <p:nvPr>
            <p:ph type="sldImg"/>
          </p:nvPr>
        </p:nvSpPr>
        <p:spPr>
          <a:prstGeom prst="rect">
            <a:avLst/>
          </a:prstGeom>
        </p:spPr>
        <p:txBody>
          <a:bodyPr/>
          <a:lstStyle/>
          <a:p>
            <a:endParaRPr/>
          </a:p>
        </p:txBody>
      </p:sp>
      <p:sp>
        <p:nvSpPr>
          <p:cNvPr id="283" name="Shape 283"/>
          <p:cNvSpPr>
            <a:spLocks noGrp="1"/>
          </p:cNvSpPr>
          <p:nvPr>
            <p:ph type="body" sz="quarter" idx="1"/>
          </p:nvPr>
        </p:nvSpPr>
        <p:spPr>
          <a:prstGeom prst="rect">
            <a:avLst/>
          </a:prstGeom>
        </p:spPr>
        <p:txBody>
          <a:bodyPr/>
          <a:lstStyle/>
          <a:p>
            <a:r>
              <a:t>The FSA id is a higher security login which will connect the student and parent to the FAFSA.  The FSA id will also connect the student to the federal student aid website, and the National student loan data base.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hape 289"/>
          <p:cNvSpPr>
            <a:spLocks noGrp="1" noRot="1" noChangeAspect="1"/>
          </p:cNvSpPr>
          <p:nvPr>
            <p:ph type="sldImg"/>
          </p:nvPr>
        </p:nvSpPr>
        <p:spPr>
          <a:prstGeom prst="rect">
            <a:avLst/>
          </a:prstGeom>
        </p:spPr>
        <p:txBody>
          <a:bodyPr/>
          <a:lstStyle/>
          <a:p>
            <a:endParaRPr/>
          </a:p>
        </p:txBody>
      </p:sp>
      <p:sp>
        <p:nvSpPr>
          <p:cNvPr id="290" name="Shape 290"/>
          <p:cNvSpPr>
            <a:spLocks noGrp="1"/>
          </p:cNvSpPr>
          <p:nvPr>
            <p:ph type="body" sz="quarter" idx="1"/>
          </p:nvPr>
        </p:nvSpPr>
        <p:spPr>
          <a:prstGeom prst="rect">
            <a:avLst/>
          </a:prstGeom>
        </p:spPr>
        <p:txBody>
          <a:bodyPr/>
          <a:lstStyle/>
          <a:p>
            <a:r>
              <a:t>The FSA id is a higher security login which will connect the student and parent to the FAFSA.  The FSA id will also connect the student to the federal student aid website, and the National student loan data base.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a:spLocks noGrp="1" noRot="1" noChangeAspect="1"/>
          </p:cNvSpPr>
          <p:nvPr>
            <p:ph type="sldImg"/>
          </p:nvPr>
        </p:nvSpPr>
        <p:spPr>
          <a:prstGeom prst="rect">
            <a:avLst/>
          </a:prstGeom>
        </p:spPr>
        <p:txBody>
          <a:bodyPr/>
          <a:lstStyle/>
          <a:p>
            <a:endParaRPr/>
          </a:p>
        </p:txBody>
      </p:sp>
      <p:sp>
        <p:nvSpPr>
          <p:cNvPr id="312" name="Shape 312"/>
          <p:cNvSpPr>
            <a:spLocks noGrp="1"/>
          </p:cNvSpPr>
          <p:nvPr>
            <p:ph type="body" sz="quarter" idx="1"/>
          </p:nvPr>
        </p:nvSpPr>
        <p:spPr>
          <a:prstGeom prst="rect">
            <a:avLst/>
          </a:prstGeom>
        </p:spPr>
        <p:txBody>
          <a:bodyPr/>
          <a:lstStyle>
            <a:lvl1pPr marL="167163" indent="-167163">
              <a:buSzPct val="100000"/>
              <a:buFont typeface="Arial"/>
              <a:buChar char="•"/>
            </a:lvl1pPr>
          </a:lstStyle>
          <a:p>
            <a:r>
              <a:t>This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a:spLocks noGrp="1" noRot="1" noChangeAspect="1"/>
          </p:cNvSpPr>
          <p:nvPr>
            <p:ph type="sldImg"/>
          </p:nvPr>
        </p:nvSpPr>
        <p:spPr>
          <a:prstGeom prst="rect">
            <a:avLst/>
          </a:prstGeom>
        </p:spPr>
        <p:txBody>
          <a:bodyPr/>
          <a:lstStyle/>
          <a:p>
            <a:endParaRPr/>
          </a:p>
        </p:txBody>
      </p:sp>
      <p:sp>
        <p:nvSpPr>
          <p:cNvPr id="319" name="Shape 319"/>
          <p:cNvSpPr>
            <a:spLocks noGrp="1"/>
          </p:cNvSpPr>
          <p:nvPr>
            <p:ph type="body" sz="quarter" idx="1"/>
          </p:nvPr>
        </p:nvSpPr>
        <p:spPr>
          <a:prstGeom prst="rect">
            <a:avLst/>
          </a:prstGeom>
        </p:spPr>
        <p:txBody>
          <a:bodyPr/>
          <a:lstStyle/>
          <a:p>
            <a:endParaRPr/>
          </a:p>
          <a:p>
            <a:r>
              <a:t>If you are an eligible noncitizen, write in your eight- or nine-digit Alien Registration Number. Generally, you are an eligible noncitizen if you are (1) a permanent U.S. resident with a Permanent Resident Card (I-551); (2) a conditional permanent resident with a Conditional Green Card (I-551C); (3) the holder of an Arrival-Departure Record (I-94) from the Department of Homeland Security showing any one of the following designations: “Refugee,” “Asylum Granted,” “Parolee” (I-94 confirms that you were paroled for a minimum of one year and status has not expired), T-Visa holder (T-1, T-2, T-3, etc.) or “Cuban-Haitian Entrant;” or (4) the holder of a valid certification or eligibility letter from the Department of Health and Human Services showing a designation of “Victim of human trafficking.”</a:t>
            </a:r>
          </a:p>
          <a:p>
            <a:r>
              <a:t>If you are in the U.S. on an F1 or F2 student visa, a J1 or J2 exchange visitor visa, or a G series visa (pertaining to international organizations), select “No, I am not a citizen or eligible noncitizen.” You will not be eligible for federal student aid. If you have a Social Security Number but are not a citizen or an eligible noncitizen, you should still complete the FAFSA because you may be eligible for state or college aid.</a:t>
            </a:r>
          </a:p>
          <a:p>
            <a:endParaRPr/>
          </a:p>
          <a:p>
            <a:pPr defTabSz="891539"/>
            <a:r>
              <a:t>The Selective Service System and the registration requirement for your men, preserves America’s ability to provide manpower in an emergency to the US armed forces Almost all men ages 18 to 25 must register.  For more information please visit 222.sss.gov</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Shape 325"/>
          <p:cNvSpPr>
            <a:spLocks noGrp="1" noRot="1" noChangeAspect="1"/>
          </p:cNvSpPr>
          <p:nvPr>
            <p:ph type="sldImg"/>
          </p:nvPr>
        </p:nvSpPr>
        <p:spPr>
          <a:prstGeom prst="rect">
            <a:avLst/>
          </a:prstGeom>
        </p:spPr>
        <p:txBody>
          <a:bodyPr/>
          <a:lstStyle/>
          <a:p>
            <a:endParaRPr/>
          </a:p>
        </p:txBody>
      </p:sp>
      <p:sp>
        <p:nvSpPr>
          <p:cNvPr id="326" name="Shape 326"/>
          <p:cNvSpPr>
            <a:spLocks noGrp="1"/>
          </p:cNvSpPr>
          <p:nvPr>
            <p:ph type="body" sz="quarter" idx="1"/>
          </p:nvPr>
        </p:nvSpPr>
        <p:spPr>
          <a:prstGeom prst="rect">
            <a:avLst/>
          </a:prstGeom>
        </p:spPr>
        <p:txBody>
          <a:bodyPr/>
          <a:lstStyle/>
          <a:p>
            <a:r>
              <a:t>WHO IS THE PARENT</a:t>
            </a:r>
          </a:p>
          <a:p>
            <a:r>
              <a:t>If your parent was never married and does not live with your other legal parent, or if your parent is widowed or not remarried, answer the questions about that parent.</a:t>
            </a:r>
          </a:p>
          <a:p>
            <a:r>
              <a:t>• If your legal parents (biological and/or adoptive) are not married to each other and </a:t>
            </a:r>
            <a:r>
              <a:rPr b="1"/>
              <a:t>live together, select “Unmarried and both parents living together” and provide information about both of them regardless of their gender. Do not include any person who is not married to your parent and who is not a legal or biological parent. Contact 1-800-433-3243 for assistance in completing questions 80-94. </a:t>
            </a:r>
          </a:p>
          <a:p>
            <a:r>
              <a:t>• If your parents are married, select “Married or remarried.” Consistent with the Supreme Court decision holding Section 3 of the Defense of Marriage Act (DOMA) unconstitutional, same-sex couples must report their marital status as married if they were legally married in a state or other jurisdiction (foreign country) that permits same-sex marriage, without regard to where the couple resides. If your legal parents are divorced but living together, select “Unmarried and both parents living together.” If your legal parents are separated but living together, select “Married or remarried,” not “Divorced or separated.”</a:t>
            </a:r>
          </a:p>
          <a:p>
            <a:r>
              <a:t>• If your parents are divorced or separated, answer the questions about the parent you lived with more during the past 12 months. (If you did not live with one parent more than the other, give answers about the parent who provided more financial support during the past 12 months or during the most recent year that you actually received support from a parent.) If this parent is remarried as of today, answer the questions about that parent and your stepparent.</a:t>
            </a:r>
          </a:p>
          <a:p>
            <a:r>
              <a:t>• If your widowed parent is remarried as of today, answer the questions about that parent and your stepparent.</a:t>
            </a:r>
          </a:p>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prstGeom prst="rect">
            <a:avLst/>
          </a:prstGeom>
        </p:spPr>
        <p:txBody>
          <a:bodyPr/>
          <a:lstStyle/>
          <a:p>
            <a:endParaRPr/>
          </a:p>
        </p:txBody>
      </p:sp>
      <p:sp>
        <p:nvSpPr>
          <p:cNvPr id="142" name="Shape 142"/>
          <p:cNvSpPr>
            <a:spLocks noGrp="1"/>
          </p:cNvSpPr>
          <p:nvPr>
            <p:ph type="body" sz="quarter" idx="1"/>
          </p:nvPr>
        </p:nvSpPr>
        <p:spPr>
          <a:prstGeom prst="rect">
            <a:avLst/>
          </a:prstGeom>
        </p:spPr>
        <p:txBody>
          <a:bodyPr/>
          <a:lstStyle>
            <a:lvl1pPr defTabSz="885834"/>
          </a:lstStyle>
          <a:p>
            <a:r>
              <a:t>Gatekeepers of the financial aid funds.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Shape 350"/>
          <p:cNvSpPr>
            <a:spLocks noGrp="1" noRot="1" noChangeAspect="1"/>
          </p:cNvSpPr>
          <p:nvPr>
            <p:ph type="sldImg"/>
          </p:nvPr>
        </p:nvSpPr>
        <p:spPr>
          <a:prstGeom prst="rect">
            <a:avLst/>
          </a:prstGeom>
        </p:spPr>
        <p:txBody>
          <a:bodyPr/>
          <a:lstStyle/>
          <a:p>
            <a:endParaRPr/>
          </a:p>
        </p:txBody>
      </p:sp>
      <p:sp>
        <p:nvSpPr>
          <p:cNvPr id="351" name="Shape 351"/>
          <p:cNvSpPr>
            <a:spLocks noGrp="1"/>
          </p:cNvSpPr>
          <p:nvPr>
            <p:ph type="body" sz="quarter" idx="1"/>
          </p:nvPr>
        </p:nvSpPr>
        <p:spPr>
          <a:prstGeom prst="rect">
            <a:avLst/>
          </a:prstGeom>
        </p:spPr>
        <p:txBody>
          <a:bodyPr/>
          <a:lstStyle/>
          <a:p>
            <a:r>
              <a:t>Should be removed but NJ is still on the list for adtl questions.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Shape 366"/>
          <p:cNvSpPr>
            <a:spLocks noGrp="1" noRot="1" noChangeAspect="1"/>
          </p:cNvSpPr>
          <p:nvPr>
            <p:ph type="sldImg"/>
          </p:nvPr>
        </p:nvSpPr>
        <p:spPr>
          <a:prstGeom prst="rect">
            <a:avLst/>
          </a:prstGeom>
        </p:spPr>
        <p:txBody>
          <a:bodyPr/>
          <a:lstStyle/>
          <a:p>
            <a:endParaRPr/>
          </a:p>
        </p:txBody>
      </p:sp>
      <p:sp>
        <p:nvSpPr>
          <p:cNvPr id="367" name="Shape 367"/>
          <p:cNvSpPr>
            <a:spLocks noGrp="1"/>
          </p:cNvSpPr>
          <p:nvPr>
            <p:ph type="body" sz="quarter" idx="1"/>
          </p:nvPr>
        </p:nvSpPr>
        <p:spPr>
          <a:prstGeom prst="rect">
            <a:avLst/>
          </a:prstGeom>
        </p:spPr>
        <p:txBody>
          <a:bodyPr/>
          <a:lstStyle>
            <a:lvl1pPr>
              <a:defRPr>
                <a:solidFill>
                  <a:srgbClr val="FF0000"/>
                </a:solidFill>
              </a:defRPr>
            </a:lvl1pPr>
          </a:lstStyle>
          <a:p>
            <a:r>
              <a:t>Jules / Sharon – add pic of NJFAMS login slide from NJGRANTS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Shape 379"/>
          <p:cNvSpPr>
            <a:spLocks noGrp="1" noRot="1" noChangeAspect="1"/>
          </p:cNvSpPr>
          <p:nvPr>
            <p:ph type="sldImg"/>
          </p:nvPr>
        </p:nvSpPr>
        <p:spPr>
          <a:prstGeom prst="rect">
            <a:avLst/>
          </a:prstGeom>
        </p:spPr>
        <p:txBody>
          <a:bodyPr/>
          <a:lstStyle/>
          <a:p>
            <a:endParaRPr/>
          </a:p>
        </p:txBody>
      </p:sp>
      <p:sp>
        <p:nvSpPr>
          <p:cNvPr id="380" name="Shape 380"/>
          <p:cNvSpPr>
            <a:spLocks noGrp="1"/>
          </p:cNvSpPr>
          <p:nvPr>
            <p:ph type="body" sz="quarter" idx="1"/>
          </p:nvPr>
        </p:nvSpPr>
        <p:spPr>
          <a:prstGeom prst="rect">
            <a:avLst/>
          </a:prstGeom>
        </p:spPr>
        <p:txBody>
          <a:bodyPr/>
          <a:lstStyle>
            <a:lvl1pPr>
              <a:defRPr>
                <a:solidFill>
                  <a:srgbClr val="FF0000"/>
                </a:solidFill>
              </a:defRPr>
            </a:lvl1pPr>
          </a:lstStyle>
          <a:p>
            <a:r>
              <a:t>Jules / Sharon – add pic of NJFAMS login slide from NJGRANTS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Shape 389"/>
          <p:cNvSpPr>
            <a:spLocks noGrp="1" noRot="1" noChangeAspect="1"/>
          </p:cNvSpPr>
          <p:nvPr>
            <p:ph type="sldImg"/>
          </p:nvPr>
        </p:nvSpPr>
        <p:spPr>
          <a:prstGeom prst="rect">
            <a:avLst/>
          </a:prstGeom>
        </p:spPr>
        <p:txBody>
          <a:bodyPr/>
          <a:lstStyle/>
          <a:p>
            <a:endParaRPr/>
          </a:p>
        </p:txBody>
      </p:sp>
      <p:sp>
        <p:nvSpPr>
          <p:cNvPr id="390" name="Shape 390"/>
          <p:cNvSpPr>
            <a:spLocks noGrp="1"/>
          </p:cNvSpPr>
          <p:nvPr>
            <p:ph type="body" sz="quarter" idx="1"/>
          </p:nvPr>
        </p:nvSpPr>
        <p:spPr>
          <a:prstGeom prst="rect">
            <a:avLst/>
          </a:prstGeom>
        </p:spPr>
        <p:txBody>
          <a:bodyPr/>
          <a:lstStyle>
            <a:lvl1pPr>
              <a:defRPr>
                <a:solidFill>
                  <a:srgbClr val="FF0000"/>
                </a:solidFill>
              </a:defRPr>
            </a:lvl1pPr>
          </a:lstStyle>
          <a:p>
            <a:r>
              <a:t>Jules / Sharon – add pic of NJFAMS login slide from NJGRANTS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396"/>
          <p:cNvSpPr>
            <a:spLocks noGrp="1" noRot="1" noChangeAspect="1"/>
          </p:cNvSpPr>
          <p:nvPr>
            <p:ph type="sldImg"/>
          </p:nvPr>
        </p:nvSpPr>
        <p:spPr>
          <a:prstGeom prst="rect">
            <a:avLst/>
          </a:prstGeom>
        </p:spPr>
        <p:txBody>
          <a:bodyPr/>
          <a:lstStyle/>
          <a:p>
            <a:endParaRPr/>
          </a:p>
        </p:txBody>
      </p:sp>
      <p:sp>
        <p:nvSpPr>
          <p:cNvPr id="397" name="Shape 397"/>
          <p:cNvSpPr>
            <a:spLocks noGrp="1"/>
          </p:cNvSpPr>
          <p:nvPr>
            <p:ph type="body" sz="quarter" idx="1"/>
          </p:nvPr>
        </p:nvSpPr>
        <p:spPr>
          <a:prstGeom prst="rect">
            <a:avLst/>
          </a:prstGeom>
        </p:spPr>
        <p:txBody>
          <a:bodyPr/>
          <a:lstStyle/>
          <a:p>
            <a:r>
              <a:t>Unexpected costs</a:t>
            </a:r>
          </a:p>
          <a:p>
            <a:r>
              <a:t>Remediation Classes: </a:t>
            </a:r>
            <a:r>
              <a:rPr>
                <a:solidFill>
                  <a:srgbClr val="660066"/>
                </a:solidFill>
              </a:rPr>
              <a:t>extra 1 – 2 semesters </a:t>
            </a:r>
          </a:p>
          <a:p>
            <a:r>
              <a:t>Change in major: </a:t>
            </a:r>
            <a:r>
              <a:rPr>
                <a:solidFill>
                  <a:srgbClr val="660066"/>
                </a:solidFill>
              </a:rPr>
              <a:t>1 – 2 years in addition</a:t>
            </a:r>
          </a:p>
          <a:p>
            <a:r>
              <a:t>Transferring: </a:t>
            </a:r>
            <a:r>
              <a:rPr>
                <a:solidFill>
                  <a:srgbClr val="660066"/>
                </a:solidFill>
              </a:rPr>
              <a:t>possible extra semester</a:t>
            </a:r>
          </a:p>
          <a:p>
            <a:r>
              <a:t>Unpaid internships: </a:t>
            </a:r>
            <a:r>
              <a:rPr>
                <a:solidFill>
                  <a:srgbClr val="660066"/>
                </a:solidFill>
              </a:rPr>
              <a:t>loss of Summer wages</a:t>
            </a:r>
          </a:p>
          <a:p>
            <a:r>
              <a:t>Study Abroad, Spring break, trips home and </a:t>
            </a:r>
            <a:br/>
            <a:r>
              <a:t>pledging costs</a:t>
            </a:r>
          </a:p>
          <a:p>
            <a:r>
              <a:t>Moving expenses and Summer storage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Shape 415"/>
          <p:cNvSpPr>
            <a:spLocks noGrp="1" noRot="1" noChangeAspect="1"/>
          </p:cNvSpPr>
          <p:nvPr>
            <p:ph type="sldImg"/>
          </p:nvPr>
        </p:nvSpPr>
        <p:spPr>
          <a:prstGeom prst="rect">
            <a:avLst/>
          </a:prstGeom>
        </p:spPr>
        <p:txBody>
          <a:bodyPr/>
          <a:lstStyle/>
          <a:p>
            <a:endParaRPr/>
          </a:p>
        </p:txBody>
      </p:sp>
      <p:sp>
        <p:nvSpPr>
          <p:cNvPr id="416" name="Shape 416"/>
          <p:cNvSpPr>
            <a:spLocks noGrp="1"/>
          </p:cNvSpPr>
          <p:nvPr>
            <p:ph type="body" sz="quarter" idx="1"/>
          </p:nvPr>
        </p:nvSpPr>
        <p:spPr>
          <a:prstGeom prst="rect">
            <a:avLst/>
          </a:prstGeom>
        </p:spPr>
        <p:txBody>
          <a:bodyPr/>
          <a:lstStyle/>
          <a:p>
            <a:r>
              <a:t>All examples include approximate tuition, fees (left out new student fee), room and board for academic year.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Shape 429"/>
          <p:cNvSpPr>
            <a:spLocks noGrp="1" noRot="1" noChangeAspect="1"/>
          </p:cNvSpPr>
          <p:nvPr>
            <p:ph type="sldImg"/>
          </p:nvPr>
        </p:nvSpPr>
        <p:spPr>
          <a:prstGeom prst="rect">
            <a:avLst/>
          </a:prstGeom>
        </p:spPr>
        <p:txBody>
          <a:bodyPr/>
          <a:lstStyle/>
          <a:p>
            <a:endParaRPr/>
          </a:p>
        </p:txBody>
      </p:sp>
      <p:sp>
        <p:nvSpPr>
          <p:cNvPr id="430" name="Shape 430"/>
          <p:cNvSpPr>
            <a:spLocks noGrp="1"/>
          </p:cNvSpPr>
          <p:nvPr>
            <p:ph type="body" sz="quarter" idx="1"/>
          </p:nvPr>
        </p:nvSpPr>
        <p:spPr>
          <a:prstGeom prst="rect">
            <a:avLst/>
          </a:prstGeom>
        </p:spPr>
        <p:txBody>
          <a:bodyPr/>
          <a:lstStyle>
            <a:lvl1pPr marL="167163" indent="-167163">
              <a:buSzPct val="100000"/>
              <a:buFont typeface="Arial"/>
              <a:buChar char="•"/>
            </a:lvl1pPr>
          </a:lstStyle>
          <a:p>
            <a:r>
              <a:t>Deadlines for completing state grant records (tasks, verification, corrections etc…) are on our website as well as deadlines for college code changes, updates, additions and deadlines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Shape 448"/>
          <p:cNvSpPr>
            <a:spLocks noGrp="1" noRot="1" noChangeAspect="1"/>
          </p:cNvSpPr>
          <p:nvPr>
            <p:ph type="sldImg"/>
          </p:nvPr>
        </p:nvSpPr>
        <p:spPr>
          <a:prstGeom prst="rect">
            <a:avLst/>
          </a:prstGeom>
        </p:spPr>
        <p:txBody>
          <a:bodyPr/>
          <a:lstStyle/>
          <a:p>
            <a:endParaRPr/>
          </a:p>
        </p:txBody>
      </p:sp>
      <p:sp>
        <p:nvSpPr>
          <p:cNvPr id="449" name="Shape 449"/>
          <p:cNvSpPr>
            <a:spLocks noGrp="1"/>
          </p:cNvSpPr>
          <p:nvPr>
            <p:ph type="body" sz="quarter" idx="1"/>
          </p:nvPr>
        </p:nvSpPr>
        <p:spPr>
          <a:prstGeom prst="rect">
            <a:avLst/>
          </a:prstGeom>
        </p:spPr>
        <p:txBody>
          <a:bodyPr/>
          <a:lstStyle/>
          <a:p>
            <a:pPr>
              <a:lnSpc>
                <a:spcPct val="90000"/>
              </a:lnSpc>
              <a:spcBef>
                <a:spcPts val="300"/>
              </a:spcBef>
              <a:defRPr sz="1100" u="sng"/>
            </a:pPr>
            <a:r>
              <a:t>Resource</a:t>
            </a:r>
          </a:p>
          <a:p>
            <a:pPr>
              <a:lnSpc>
                <a:spcPct val="90000"/>
              </a:lnSpc>
              <a:spcBef>
                <a:spcPts val="300"/>
              </a:spcBef>
              <a:defRPr sz="1100"/>
            </a:pPr>
            <a:endParaRPr/>
          </a:p>
          <a:p>
            <a:pPr>
              <a:lnSpc>
                <a:spcPct val="90000"/>
              </a:lnSpc>
              <a:spcBef>
                <a:spcPts val="300"/>
              </a:spcBef>
              <a:defRPr sz="1100"/>
            </a:pPr>
            <a:r>
              <a:t>www.njbest.com</a:t>
            </a:r>
          </a:p>
          <a:p>
            <a:pPr>
              <a:lnSpc>
                <a:spcPct val="90000"/>
              </a:lnSpc>
              <a:spcBef>
                <a:spcPts val="300"/>
              </a:spcBef>
              <a:defRPr sz="1100"/>
            </a:pPr>
            <a:endParaRPr/>
          </a:p>
          <a:p>
            <a:pPr>
              <a:lnSpc>
                <a:spcPct val="90000"/>
              </a:lnSpc>
              <a:spcBef>
                <a:spcPts val="300"/>
              </a:spcBef>
              <a:defRPr sz="1100" u="sng"/>
            </a:pPr>
            <a:r>
              <a:t>Speaker Notes</a:t>
            </a:r>
          </a:p>
          <a:p>
            <a:pPr>
              <a:lnSpc>
                <a:spcPct val="90000"/>
              </a:lnSpc>
              <a:spcBef>
                <a:spcPts val="300"/>
              </a:spcBef>
              <a:defRPr sz="1100"/>
            </a:pPr>
            <a:endParaRPr/>
          </a:p>
          <a:p>
            <a:pPr>
              <a:lnSpc>
                <a:spcPct val="90000"/>
              </a:lnSpc>
              <a:spcBef>
                <a:spcPts val="300"/>
              </a:spcBef>
              <a:buSzPct val="100000"/>
              <a:buFont typeface="Arial"/>
              <a:buChar char="•"/>
              <a:defRPr sz="1100"/>
            </a:pPr>
            <a:r>
              <a:t> A 529 is a tax advantaged investment plan created for American families to encourage saving for the future higher education expenses of a designated beneficiary </a:t>
            </a:r>
          </a:p>
          <a:p>
            <a:pPr>
              <a:lnSpc>
                <a:spcPct val="90000"/>
              </a:lnSpc>
              <a:spcBef>
                <a:spcPts val="300"/>
              </a:spcBef>
              <a:buSzPct val="100000"/>
              <a:buFont typeface="Arial"/>
              <a:buChar char="•"/>
              <a:defRPr sz="1100"/>
            </a:pPr>
            <a:r>
              <a:t> Scholarship is awarded within the first year</a:t>
            </a:r>
          </a:p>
          <a:p>
            <a:pPr>
              <a:lnSpc>
                <a:spcPct val="90000"/>
              </a:lnSpc>
              <a:spcBef>
                <a:spcPts val="300"/>
              </a:spcBef>
              <a:buSzPct val="100000"/>
              <a:buFont typeface="Arial"/>
              <a:buChar char="•"/>
              <a:defRPr sz="1100"/>
            </a:pPr>
            <a:r>
              <a:t> Investments grow federal income tax free and withdrawals for qualified higher education expenses are free from federal income taxes</a:t>
            </a:r>
          </a:p>
          <a:p>
            <a:pPr>
              <a:lnSpc>
                <a:spcPct val="90000"/>
              </a:lnSpc>
              <a:spcBef>
                <a:spcPts val="300"/>
              </a:spcBef>
              <a:buSzPct val="100000"/>
              <a:buFont typeface="Arial"/>
              <a:buChar char="•"/>
              <a:defRPr sz="1100"/>
            </a:pPr>
            <a:r>
              <a:t> Qualified withdrawals made by New Jersey residents are not subject to New Jersey State Income tax</a:t>
            </a:r>
          </a:p>
          <a:p>
            <a:pPr>
              <a:lnSpc>
                <a:spcPct val="90000"/>
              </a:lnSpc>
              <a:spcBef>
                <a:spcPts val="300"/>
              </a:spcBef>
              <a:buSzPct val="100000"/>
              <a:buFont typeface="Arial"/>
              <a:buChar char="•"/>
              <a:defRPr sz="1100"/>
            </a:pPr>
            <a:r>
              <a:t> A 529 can affect the student’s federal financial aid award, however, a maximum of 5.64%  of parental assets can have an impact on determining financial aid eligibility where as it is 20% (up to) for students</a:t>
            </a:r>
          </a:p>
          <a:p>
            <a:pPr>
              <a:lnSpc>
                <a:spcPct val="90000"/>
              </a:lnSpc>
              <a:spcBef>
                <a:spcPts val="300"/>
              </a:spcBef>
              <a:buSzPct val="100000"/>
              <a:buFont typeface="Arial"/>
              <a:buChar char="•"/>
              <a:defRPr sz="1100"/>
            </a:pPr>
            <a:r>
              <a:t> If a dependent student is the account owner (after July 1, 2009), the available balance is treated as a parental asset</a:t>
            </a:r>
          </a:p>
          <a:p>
            <a:pPr>
              <a:lnSpc>
                <a:spcPct val="90000"/>
              </a:lnSpc>
              <a:spcBef>
                <a:spcPts val="300"/>
              </a:spcBef>
              <a:buSzPct val="100000"/>
              <a:buFont typeface="Arial"/>
              <a:buChar char="•"/>
              <a:defRPr sz="1100"/>
            </a:pPr>
            <a:r>
              <a:t> Anything above $25,000 is considered in determining eligibility for State scholarship or grant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prstGeom prst="rect">
            <a:avLst/>
          </a:prstGeom>
        </p:spPr>
        <p:txBody>
          <a:bodyPr/>
          <a:lstStyle/>
          <a:p>
            <a:endParaRPr/>
          </a:p>
        </p:txBody>
      </p:sp>
      <p:sp>
        <p:nvSpPr>
          <p:cNvPr id="156" name="Shape 156"/>
          <p:cNvSpPr>
            <a:spLocks noGrp="1"/>
          </p:cNvSpPr>
          <p:nvPr>
            <p:ph type="body" sz="quarter" idx="1"/>
          </p:nvPr>
        </p:nvSpPr>
        <p:spPr>
          <a:prstGeom prst="rect">
            <a:avLst/>
          </a:prstGeom>
        </p:spPr>
        <p:txBody>
          <a:bodyPr/>
          <a:lstStyle/>
          <a:p>
            <a:r>
              <a:t>HESAA also has on the website the NJEI calculator that calculates TAG for estimate purposes only. </a:t>
            </a:r>
          </a:p>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pPr>
              <a:lnSpc>
                <a:spcPct val="80000"/>
              </a:lnSpc>
              <a:spcBef>
                <a:spcPts val="200"/>
              </a:spcBef>
              <a:defRPr sz="700">
                <a:latin typeface="Constantia"/>
                <a:ea typeface="Constantia"/>
                <a:cs typeface="Constantia"/>
                <a:sym typeface="Constantia"/>
              </a:defRPr>
            </a:pPr>
            <a:r>
              <a:t>Speaker Notes</a:t>
            </a:r>
            <a:endParaRPr sz="800"/>
          </a:p>
          <a:p>
            <a:pPr>
              <a:lnSpc>
                <a:spcPct val="80000"/>
              </a:lnSpc>
              <a:spcBef>
                <a:spcPts val="200"/>
              </a:spcBef>
              <a:defRPr sz="700">
                <a:latin typeface="Constantia"/>
                <a:ea typeface="Constantia"/>
                <a:cs typeface="Constantia"/>
                <a:sym typeface="Constantia"/>
              </a:defRPr>
            </a:pPr>
            <a:r>
              <a:t>PELL- SEOG</a:t>
            </a:r>
            <a:endParaRPr sz="800"/>
          </a:p>
          <a:p>
            <a:pPr>
              <a:lnSpc>
                <a:spcPct val="80000"/>
              </a:lnSpc>
              <a:spcBef>
                <a:spcPts val="200"/>
              </a:spcBef>
              <a:buSzPct val="100000"/>
              <a:buFont typeface="Arial"/>
              <a:buChar char="•"/>
              <a:defRPr sz="700">
                <a:latin typeface="Constantia"/>
                <a:ea typeface="Constantia"/>
                <a:cs typeface="Constantia"/>
                <a:sym typeface="Constantia"/>
              </a:defRPr>
            </a:pPr>
            <a:r>
              <a:t> Named after senator Pell of Rhode Island, Pell is covered under the Higher Education Act of 1965 </a:t>
            </a:r>
            <a:endParaRPr sz="800"/>
          </a:p>
          <a:p>
            <a:pPr>
              <a:lnSpc>
                <a:spcPct val="80000"/>
              </a:lnSpc>
              <a:spcBef>
                <a:spcPts val="200"/>
              </a:spcBef>
              <a:buSzPct val="100000"/>
              <a:buFont typeface="Arial"/>
              <a:buChar char="•"/>
              <a:defRPr sz="700">
                <a:latin typeface="Constantia"/>
                <a:ea typeface="Constantia"/>
                <a:cs typeface="Constantia"/>
                <a:sym typeface="Constantia"/>
              </a:defRPr>
            </a:pPr>
            <a:r>
              <a:t>Pell is need based and all those with an EFC low enough are eligible so long as he or she has not received a first bachelor’s degree yet or are enrolled in a post baccalaureate program that leads to a teacher’s certification or licensure</a:t>
            </a:r>
            <a:endParaRPr sz="800"/>
          </a:p>
          <a:p>
            <a:pPr>
              <a:lnSpc>
                <a:spcPct val="80000"/>
              </a:lnSpc>
              <a:spcBef>
                <a:spcPts val="200"/>
              </a:spcBef>
              <a:buSzPct val="100000"/>
              <a:buFont typeface="Arial"/>
              <a:buChar char="•"/>
              <a:defRPr sz="700">
                <a:latin typeface="Constantia"/>
                <a:ea typeface="Constantia"/>
                <a:cs typeface="Constantia"/>
                <a:sym typeface="Constantia"/>
              </a:defRPr>
            </a:pPr>
            <a:r>
              <a:t> Currently, the maximum amount is $5,920 and for 17 - 18.  The amount of the award will depend on financial need, cost of attendance, and full time or part time status </a:t>
            </a:r>
            <a:endParaRPr sz="800"/>
          </a:p>
          <a:p>
            <a:pPr>
              <a:lnSpc>
                <a:spcPct val="80000"/>
              </a:lnSpc>
              <a:spcBef>
                <a:spcPts val="200"/>
              </a:spcBef>
              <a:buSzPct val="100000"/>
              <a:buFont typeface="Arial"/>
              <a:buChar char="•"/>
              <a:defRPr sz="700">
                <a:latin typeface="Constantia"/>
                <a:ea typeface="Constantia"/>
                <a:cs typeface="Constantia"/>
                <a:sym typeface="Constantia"/>
              </a:defRPr>
            </a:pPr>
            <a:r>
              <a:t> The limit on Pell is 12 semesters in duration (roughly 6 years)</a:t>
            </a:r>
            <a:endParaRPr sz="800"/>
          </a:p>
          <a:p>
            <a:pPr>
              <a:lnSpc>
                <a:spcPct val="80000"/>
              </a:lnSpc>
              <a:spcBef>
                <a:spcPts val="200"/>
              </a:spcBef>
              <a:buSzPct val="100000"/>
              <a:buFont typeface="Arial"/>
              <a:buChar char="•"/>
              <a:defRPr sz="700">
                <a:latin typeface="Constantia"/>
                <a:ea typeface="Constantia"/>
                <a:cs typeface="Constantia"/>
                <a:sym typeface="Constantia"/>
              </a:defRPr>
            </a:pPr>
            <a:r>
              <a:t> SEOG can range from $100 to $4000 – funding is provided by the US Department of Education to institutions to manage.  Goes to most needy first and are very limited. </a:t>
            </a:r>
            <a:endParaRPr sz="800"/>
          </a:p>
          <a:p>
            <a:pPr>
              <a:lnSpc>
                <a:spcPct val="80000"/>
              </a:lnSpc>
              <a:spcBef>
                <a:spcPts val="200"/>
              </a:spcBef>
              <a:defRPr sz="800"/>
            </a:pPr>
            <a:endParaRPr sz="800"/>
          </a:p>
          <a:p>
            <a:pPr>
              <a:lnSpc>
                <a:spcPct val="80000"/>
              </a:lnSpc>
              <a:spcBef>
                <a:spcPts val="200"/>
              </a:spcBef>
              <a:defRPr sz="800" b="1"/>
            </a:pPr>
            <a:r>
              <a:t>The TEACH Grant </a:t>
            </a:r>
            <a:r>
              <a:rPr b="0"/>
              <a:t>As a condition for receiving a TEACH Grant, you must sign a TEACH Grant Agreement to Serve in which you agree to (among other requirements) teach</a:t>
            </a:r>
          </a:p>
          <a:p>
            <a:pPr>
              <a:lnSpc>
                <a:spcPct val="80000"/>
              </a:lnSpc>
              <a:spcBef>
                <a:spcPts val="200"/>
              </a:spcBef>
              <a:buSzPct val="100000"/>
              <a:buFont typeface="Arial"/>
              <a:buChar char="•"/>
              <a:defRPr sz="800"/>
            </a:pPr>
            <a:r>
              <a:t>in a high-need field </a:t>
            </a:r>
          </a:p>
          <a:p>
            <a:pPr>
              <a:lnSpc>
                <a:spcPct val="80000"/>
              </a:lnSpc>
              <a:spcBef>
                <a:spcPts val="200"/>
              </a:spcBef>
              <a:buSzPct val="100000"/>
              <a:buFont typeface="Arial"/>
              <a:buChar char="•"/>
              <a:defRPr sz="800"/>
            </a:pPr>
            <a:r>
              <a:t>at an elementary school, secondary school, or </a:t>
            </a:r>
            <a:r>
              <a:rPr b="1" i="1"/>
              <a:t>educational service agency</a:t>
            </a:r>
            <a:r>
              <a:t> that serves students from low-income families </a:t>
            </a:r>
          </a:p>
          <a:p>
            <a:pPr>
              <a:lnSpc>
                <a:spcPct val="80000"/>
              </a:lnSpc>
              <a:spcBef>
                <a:spcPts val="200"/>
              </a:spcBef>
              <a:buSzPct val="100000"/>
              <a:buFont typeface="Arial"/>
              <a:buChar char="•"/>
              <a:defRPr sz="800"/>
            </a:pPr>
            <a:r>
              <a:t>for at least four complete academic years within eight years after completing (or ceasing enrollment in) the course of study for which you received the grant.</a:t>
            </a:r>
          </a:p>
          <a:p>
            <a:pPr>
              <a:lnSpc>
                <a:spcPct val="80000"/>
              </a:lnSpc>
              <a:spcBef>
                <a:spcPts val="200"/>
              </a:spcBef>
              <a:buSzPct val="100000"/>
              <a:buFont typeface="Arial"/>
              <a:buChar char="•"/>
              <a:defRPr sz="800"/>
            </a:pPr>
            <a:endParaRPr/>
          </a:p>
          <a:p>
            <a:pPr>
              <a:lnSpc>
                <a:spcPct val="80000"/>
              </a:lnSpc>
              <a:spcBef>
                <a:spcPts val="200"/>
              </a:spcBef>
              <a:buSzPct val="100000"/>
              <a:buFont typeface="Arial"/>
              <a:buChar char="•"/>
              <a:defRPr sz="800"/>
            </a:pPr>
            <a:endParaRPr/>
          </a:p>
          <a:p>
            <a:pPr>
              <a:lnSpc>
                <a:spcPct val="80000"/>
              </a:lnSpc>
              <a:spcBef>
                <a:spcPts val="200"/>
              </a:spcBef>
              <a:defRPr sz="800"/>
            </a:pPr>
            <a:endParaRPr/>
          </a:p>
          <a:p>
            <a:pPr>
              <a:lnSpc>
                <a:spcPct val="80000"/>
              </a:lnSpc>
              <a:spcBef>
                <a:spcPts val="200"/>
              </a:spcBef>
              <a:defRPr sz="800" b="1"/>
            </a:pPr>
            <a:r>
              <a:t>Iraq and Afghanistan Service Grants</a:t>
            </a:r>
          </a:p>
          <a:p>
            <a:pPr>
              <a:lnSpc>
                <a:spcPct val="80000"/>
              </a:lnSpc>
              <a:spcBef>
                <a:spcPts val="200"/>
              </a:spcBef>
              <a:defRPr sz="800"/>
            </a:pPr>
            <a:r>
              <a:t>The Iraq and Afghanistan Service Grant is provided to certain students whose parent or guardian was a member of the U.S. armed forces and died as a result of military service performed in Iraq or Afghanistan after the events of 9/11. May not be eligible for a federal PELL Grant but must meet remaining eligibility requirements.  </a:t>
            </a:r>
          </a:p>
          <a:p>
            <a:pPr>
              <a:lnSpc>
                <a:spcPct val="80000"/>
              </a:lnSpc>
              <a:spcBef>
                <a:spcPts val="200"/>
              </a:spcBef>
              <a:defRPr sz="800"/>
            </a:pPr>
            <a:endParaRPr/>
          </a:p>
          <a:p>
            <a:pPr marL="167163" indent="-167163">
              <a:lnSpc>
                <a:spcPct val="80000"/>
              </a:lnSpc>
              <a:spcBef>
                <a:spcPts val="200"/>
              </a:spcBef>
              <a:buSzPct val="100000"/>
              <a:buFont typeface="Arial"/>
              <a:buChar char="•"/>
              <a:defRPr sz="800"/>
            </a:pPr>
            <a:r>
              <a:t>Max award for 17-18 after 10.1.17 is $5,529.28</a:t>
            </a:r>
          </a:p>
          <a:p>
            <a:pPr>
              <a:lnSpc>
                <a:spcPct val="80000"/>
              </a:lnSpc>
              <a:spcBef>
                <a:spcPts val="200"/>
              </a:spcBef>
              <a:defRPr sz="800"/>
            </a:pPr>
            <a:endParaRPr/>
          </a:p>
          <a:p>
            <a:pPr>
              <a:lnSpc>
                <a:spcPct val="80000"/>
              </a:lnSpc>
              <a:spcBef>
                <a:spcPts val="200"/>
              </a:spcBef>
              <a:defRPr sz="800"/>
            </a:pPr>
            <a:r>
              <a:t>https://studentaid.ed.gov/sa/about/announcements/sequestration#iraq-afghanistan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prstGeom prst="rect">
            <a:avLst/>
          </a:prstGeom>
        </p:spPr>
        <p:txBody>
          <a:bodyPr/>
          <a:lstStyle/>
          <a:p>
            <a:endParaRPr/>
          </a:p>
        </p:txBody>
      </p:sp>
      <p:sp>
        <p:nvSpPr>
          <p:cNvPr id="175" name="Shape 175"/>
          <p:cNvSpPr>
            <a:spLocks noGrp="1"/>
          </p:cNvSpPr>
          <p:nvPr>
            <p:ph type="body" sz="quarter" idx="1"/>
          </p:nvPr>
        </p:nvSpPr>
        <p:spPr>
          <a:prstGeom prst="rect">
            <a:avLst/>
          </a:prstGeom>
        </p:spPr>
        <p:txBody>
          <a:bodyPr/>
          <a:lstStyle/>
          <a:p>
            <a:pPr>
              <a:lnSpc>
                <a:spcPct val="80000"/>
              </a:lnSpc>
              <a:spcBef>
                <a:spcPts val="300"/>
              </a:spcBef>
              <a:defRPr sz="1000" b="1" u="sng">
                <a:latin typeface="Constantia"/>
                <a:ea typeface="Constantia"/>
                <a:cs typeface="Constantia"/>
                <a:sym typeface="Constantia"/>
              </a:defRPr>
            </a:pPr>
            <a:r>
              <a:t>EOF (</a:t>
            </a:r>
            <a:r>
              <a:rPr b="0" u="none"/>
              <a:t>excellent program for financially and economically disadvantaged students)</a:t>
            </a:r>
            <a:endParaRPr sz="1100"/>
          </a:p>
          <a:p>
            <a:pPr>
              <a:lnSpc>
                <a:spcPct val="80000"/>
              </a:lnSpc>
              <a:spcBef>
                <a:spcPts val="300"/>
              </a:spcBef>
              <a:defRPr sz="1000">
                <a:latin typeface="Constantia"/>
                <a:ea typeface="Constantia"/>
                <a:cs typeface="Constantia"/>
                <a:sym typeface="Constantia"/>
              </a:defRPr>
            </a:pPr>
            <a:r>
              <a:t>EOF supports a wide array of campus-based outreach and support services to help program participants succeed and graduate</a:t>
            </a:r>
            <a:endParaRPr sz="1100"/>
          </a:p>
          <a:p>
            <a:pPr>
              <a:lnSpc>
                <a:spcPct val="80000"/>
              </a:lnSpc>
              <a:spcBef>
                <a:spcPts val="300"/>
              </a:spcBef>
              <a:defRPr sz="1000" b="1">
                <a:latin typeface="Constantia"/>
                <a:ea typeface="Constantia"/>
                <a:cs typeface="Constantia"/>
                <a:sym typeface="Constantia"/>
              </a:defRPr>
            </a:pPr>
            <a:r>
              <a:t>Benefits</a:t>
            </a:r>
            <a:endParaRPr sz="1100"/>
          </a:p>
          <a:p>
            <a:pPr>
              <a:lnSpc>
                <a:spcPct val="80000"/>
              </a:lnSpc>
              <a:spcBef>
                <a:spcPts val="300"/>
              </a:spcBef>
              <a:buSzPct val="100000"/>
              <a:buFont typeface="Arial"/>
              <a:buChar char="•"/>
              <a:defRPr sz="1000">
                <a:latin typeface="Constantia"/>
                <a:ea typeface="Constantia"/>
                <a:cs typeface="Constantia"/>
                <a:sym typeface="Constantia"/>
              </a:defRPr>
            </a:pPr>
            <a:r>
              <a:t>Students enrolled in an EOF program receive financial assistance through semester grants ranging from $299 to $1,024.  </a:t>
            </a:r>
            <a:r>
              <a:rPr>
                <a:latin typeface="+mn-lt"/>
                <a:ea typeface="+mn-ea"/>
                <a:cs typeface="+mn-cs"/>
                <a:sym typeface="Arial"/>
              </a:rPr>
              <a:t>Family must have a documented history of financial and economic disadvantage -  Some schools require that you are a first generation college student.</a:t>
            </a:r>
            <a:endParaRPr sz="1100"/>
          </a:p>
          <a:p>
            <a:pPr>
              <a:lnSpc>
                <a:spcPct val="80000"/>
              </a:lnSpc>
              <a:spcBef>
                <a:spcPts val="300"/>
              </a:spcBef>
              <a:defRPr sz="1100">
                <a:latin typeface="Constantia"/>
                <a:ea typeface="Constantia"/>
                <a:cs typeface="Constantia"/>
                <a:sym typeface="Constantia"/>
              </a:defRPr>
            </a:pPr>
            <a:endParaRPr sz="1100"/>
          </a:p>
          <a:p>
            <a:pPr>
              <a:lnSpc>
                <a:spcPct val="80000"/>
              </a:lnSpc>
              <a:spcBef>
                <a:spcPts val="300"/>
              </a:spcBef>
              <a:defRPr sz="1000">
                <a:latin typeface="Constantia"/>
                <a:ea typeface="Constantia"/>
                <a:cs typeface="Constantia"/>
                <a:sym typeface="Constantia"/>
              </a:defRPr>
            </a:pPr>
            <a:r>
              <a:t>The amount of the grant varies depending upon financial need, cost of attendance and available funding.</a:t>
            </a:r>
            <a:br/>
            <a:r>
              <a:t>Awards are renewable annually based on continued eligibility.</a:t>
            </a:r>
            <a:endParaRPr sz="1100"/>
          </a:p>
          <a:p>
            <a:pPr>
              <a:lnSpc>
                <a:spcPct val="80000"/>
              </a:lnSpc>
              <a:spcBef>
                <a:spcPts val="300"/>
              </a:spcBef>
              <a:defRPr sz="1100">
                <a:latin typeface="Constantia"/>
                <a:ea typeface="Constantia"/>
                <a:cs typeface="Constantia"/>
                <a:sym typeface="Constantia"/>
              </a:defRPr>
            </a:pPr>
            <a:endParaRPr sz="1100"/>
          </a:p>
          <a:p>
            <a:pPr>
              <a:lnSpc>
                <a:spcPct val="80000"/>
              </a:lnSpc>
              <a:spcBef>
                <a:spcPts val="300"/>
              </a:spcBef>
              <a:defRPr sz="1100" b="1"/>
            </a:pPr>
            <a:r>
              <a:t>Tuition Equity Law: DACA &amp; Undocumented students </a:t>
            </a:r>
            <a:r>
              <a:rPr b="0"/>
              <a:t>- Complete the NJ Alternative Application if you are </a:t>
            </a:r>
            <a:r>
              <a:rPr u="sng"/>
              <a:t>not</a:t>
            </a:r>
            <a:r>
              <a:rPr b="0"/>
              <a:t> a United States citizen or eligible noncitizen and meet all of the following criteria;</a:t>
            </a:r>
          </a:p>
          <a:p>
            <a:pPr marL="167163" indent="-167163">
              <a:lnSpc>
                <a:spcPct val="80000"/>
              </a:lnSpc>
              <a:spcBef>
                <a:spcPts val="300"/>
              </a:spcBef>
              <a:buSzPct val="100000"/>
              <a:buFont typeface="Arial"/>
              <a:buChar char="•"/>
              <a:defRPr sz="1100"/>
            </a:pPr>
            <a:r>
              <a:t>Attended a New Jersey high school for at least three (3) years </a:t>
            </a:r>
          </a:p>
          <a:p>
            <a:pPr marL="167163" indent="-167163">
              <a:lnSpc>
                <a:spcPct val="80000"/>
              </a:lnSpc>
              <a:spcBef>
                <a:spcPts val="300"/>
              </a:spcBef>
              <a:buSzPct val="100000"/>
              <a:buFont typeface="Arial"/>
              <a:buChar char="•"/>
              <a:defRPr sz="1100"/>
            </a:pPr>
            <a:r>
              <a:t>Graduated from a New Jersey high school </a:t>
            </a:r>
            <a:r>
              <a:rPr b="1"/>
              <a:t>or</a:t>
            </a:r>
            <a:r>
              <a:t> received the equivalent of a high school diploma in New Jersey </a:t>
            </a:r>
          </a:p>
          <a:p>
            <a:pPr marL="167163" indent="-167163">
              <a:lnSpc>
                <a:spcPct val="80000"/>
              </a:lnSpc>
              <a:spcBef>
                <a:spcPts val="300"/>
              </a:spcBef>
              <a:buSzPct val="100000"/>
              <a:buFont typeface="Arial"/>
              <a:buChar char="•"/>
              <a:defRPr sz="1100"/>
            </a:pPr>
            <a:r>
              <a:t>Registered for Selective Service (male students only) </a:t>
            </a:r>
          </a:p>
          <a:p>
            <a:pPr marL="167163" indent="-167163">
              <a:lnSpc>
                <a:spcPct val="80000"/>
              </a:lnSpc>
              <a:spcBef>
                <a:spcPts val="300"/>
              </a:spcBef>
              <a:buSzPct val="100000"/>
              <a:buFont typeface="Arial"/>
              <a:buChar char="•"/>
              <a:defRPr sz="1100"/>
            </a:pPr>
            <a:r>
              <a:t>Are able to file an affidavit stating that you will file an application to legalize your immigration status </a:t>
            </a:r>
            <a:r>
              <a:rPr b="1"/>
              <a:t>or</a:t>
            </a:r>
            <a:r>
              <a:t> will file an application as soon you are eligible to do so</a:t>
            </a:r>
          </a:p>
          <a:p>
            <a:pPr>
              <a:lnSpc>
                <a:spcPct val="80000"/>
              </a:lnSpc>
              <a:spcBef>
                <a:spcPts val="300"/>
              </a:spcBef>
              <a:defRPr sz="1100"/>
            </a:pPr>
            <a:b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prstGeom prst="rect">
            <a:avLst/>
          </a:prstGeom>
        </p:spPr>
        <p:txBody>
          <a:bodyPr/>
          <a:lstStyle/>
          <a:p>
            <a:endParaRPr/>
          </a:p>
        </p:txBody>
      </p:sp>
      <p:sp>
        <p:nvSpPr>
          <p:cNvPr id="182" name="Shape 182"/>
          <p:cNvSpPr>
            <a:spLocks noGrp="1"/>
          </p:cNvSpPr>
          <p:nvPr>
            <p:ph type="body" sz="quarter" idx="1"/>
          </p:nvPr>
        </p:nvSpPr>
        <p:spPr>
          <a:prstGeom prst="rect">
            <a:avLst/>
          </a:prstGeom>
        </p:spPr>
        <p:txBody>
          <a:bodyPr/>
          <a:lstStyle/>
          <a:p>
            <a:pPr>
              <a:lnSpc>
                <a:spcPct val="80000"/>
              </a:lnSpc>
              <a:spcBef>
                <a:spcPts val="300"/>
              </a:spcBef>
              <a:defRPr sz="1000" b="1" u="sng">
                <a:latin typeface="Constantia"/>
                <a:ea typeface="Constantia"/>
                <a:cs typeface="Constantia"/>
                <a:sym typeface="Constantia"/>
              </a:defRPr>
            </a:pPr>
            <a:r>
              <a:t>EOF (</a:t>
            </a:r>
            <a:r>
              <a:rPr b="0" u="none"/>
              <a:t>excellent program for financially and economically disadvantaged students)</a:t>
            </a:r>
            <a:endParaRPr sz="1100"/>
          </a:p>
          <a:p>
            <a:pPr>
              <a:lnSpc>
                <a:spcPct val="80000"/>
              </a:lnSpc>
              <a:spcBef>
                <a:spcPts val="300"/>
              </a:spcBef>
              <a:defRPr sz="1000">
                <a:latin typeface="Constantia"/>
                <a:ea typeface="Constantia"/>
                <a:cs typeface="Constantia"/>
                <a:sym typeface="Constantia"/>
              </a:defRPr>
            </a:pPr>
            <a:r>
              <a:t>EOF supports a wide array of campus-based outreach and support services to help program participants succeed and graduate</a:t>
            </a:r>
            <a:endParaRPr sz="1100"/>
          </a:p>
          <a:p>
            <a:pPr>
              <a:lnSpc>
                <a:spcPct val="80000"/>
              </a:lnSpc>
              <a:spcBef>
                <a:spcPts val="300"/>
              </a:spcBef>
              <a:defRPr sz="1000" b="1">
                <a:latin typeface="Constantia"/>
                <a:ea typeface="Constantia"/>
                <a:cs typeface="Constantia"/>
                <a:sym typeface="Constantia"/>
              </a:defRPr>
            </a:pPr>
            <a:r>
              <a:t>Benefits</a:t>
            </a:r>
            <a:endParaRPr sz="1100"/>
          </a:p>
          <a:p>
            <a:pPr>
              <a:lnSpc>
                <a:spcPct val="80000"/>
              </a:lnSpc>
              <a:spcBef>
                <a:spcPts val="300"/>
              </a:spcBef>
              <a:buSzPct val="100000"/>
              <a:buFont typeface="Arial"/>
              <a:buChar char="•"/>
              <a:defRPr sz="1000">
                <a:latin typeface="Constantia"/>
                <a:ea typeface="Constantia"/>
                <a:cs typeface="Constantia"/>
                <a:sym typeface="Constantia"/>
              </a:defRPr>
            </a:pPr>
            <a:r>
              <a:t>Students enrolled in an EOF program receive financial assistance through semester grants ranging from $299 to $1,024.  </a:t>
            </a:r>
            <a:r>
              <a:rPr>
                <a:latin typeface="+mn-lt"/>
                <a:ea typeface="+mn-ea"/>
                <a:cs typeface="+mn-cs"/>
                <a:sym typeface="Arial"/>
              </a:rPr>
              <a:t>Family must have a documented history of financial and economic disadvantage -  Some schools require that you are a first generation college student.</a:t>
            </a:r>
            <a:endParaRPr sz="1100"/>
          </a:p>
          <a:p>
            <a:pPr>
              <a:lnSpc>
                <a:spcPct val="80000"/>
              </a:lnSpc>
              <a:spcBef>
                <a:spcPts val="300"/>
              </a:spcBef>
              <a:defRPr sz="1100">
                <a:latin typeface="Constantia"/>
                <a:ea typeface="Constantia"/>
                <a:cs typeface="Constantia"/>
                <a:sym typeface="Constantia"/>
              </a:defRPr>
            </a:pPr>
            <a:endParaRPr sz="1100"/>
          </a:p>
          <a:p>
            <a:pPr>
              <a:lnSpc>
                <a:spcPct val="80000"/>
              </a:lnSpc>
              <a:spcBef>
                <a:spcPts val="300"/>
              </a:spcBef>
              <a:defRPr sz="1000">
                <a:latin typeface="Constantia"/>
                <a:ea typeface="Constantia"/>
                <a:cs typeface="Constantia"/>
                <a:sym typeface="Constantia"/>
              </a:defRPr>
            </a:pPr>
            <a:r>
              <a:t>The amount of the grant varies depending upon financial need, cost of attendance and available funding.</a:t>
            </a:r>
            <a:br/>
            <a:r>
              <a:t>Awards are renewable annually based on continued eligibility.</a:t>
            </a:r>
            <a:endParaRPr sz="1100"/>
          </a:p>
          <a:p>
            <a:pPr>
              <a:lnSpc>
                <a:spcPct val="80000"/>
              </a:lnSpc>
              <a:spcBef>
                <a:spcPts val="300"/>
              </a:spcBef>
              <a:defRPr sz="1100">
                <a:latin typeface="Constantia"/>
                <a:ea typeface="Constantia"/>
                <a:cs typeface="Constantia"/>
                <a:sym typeface="Constantia"/>
              </a:defRPr>
            </a:pPr>
            <a:endParaRPr sz="1100"/>
          </a:p>
          <a:p>
            <a:pPr>
              <a:lnSpc>
                <a:spcPct val="80000"/>
              </a:lnSpc>
              <a:spcBef>
                <a:spcPts val="300"/>
              </a:spcBef>
              <a:defRPr sz="1100" b="1"/>
            </a:pPr>
            <a:r>
              <a:t>Tuition Equity Law: DACA &amp; Undocumented students </a:t>
            </a:r>
            <a:r>
              <a:rPr b="0"/>
              <a:t>- Complete the NJ Alternative Application if you are </a:t>
            </a:r>
            <a:r>
              <a:rPr u="sng"/>
              <a:t>not</a:t>
            </a:r>
            <a:r>
              <a:rPr b="0"/>
              <a:t> a United States citizen or eligible noncitizen and meet all of the following criteria;</a:t>
            </a:r>
          </a:p>
          <a:p>
            <a:pPr marL="167163" indent="-167163">
              <a:lnSpc>
                <a:spcPct val="80000"/>
              </a:lnSpc>
              <a:spcBef>
                <a:spcPts val="300"/>
              </a:spcBef>
              <a:buSzPct val="100000"/>
              <a:buFont typeface="Arial"/>
              <a:buChar char="•"/>
              <a:defRPr sz="1100"/>
            </a:pPr>
            <a:r>
              <a:t>Attended a New Jersey high school for at least three (3) years </a:t>
            </a:r>
          </a:p>
          <a:p>
            <a:pPr marL="167163" indent="-167163">
              <a:lnSpc>
                <a:spcPct val="80000"/>
              </a:lnSpc>
              <a:spcBef>
                <a:spcPts val="300"/>
              </a:spcBef>
              <a:buSzPct val="100000"/>
              <a:buFont typeface="Arial"/>
              <a:buChar char="•"/>
              <a:defRPr sz="1100"/>
            </a:pPr>
            <a:r>
              <a:t>Graduated from a New Jersey high school </a:t>
            </a:r>
            <a:r>
              <a:rPr b="1"/>
              <a:t>or</a:t>
            </a:r>
            <a:r>
              <a:t> received the equivalent of a high school diploma in New Jersey </a:t>
            </a:r>
          </a:p>
          <a:p>
            <a:pPr marL="167163" indent="-167163">
              <a:lnSpc>
                <a:spcPct val="80000"/>
              </a:lnSpc>
              <a:spcBef>
                <a:spcPts val="300"/>
              </a:spcBef>
              <a:buSzPct val="100000"/>
              <a:buFont typeface="Arial"/>
              <a:buChar char="•"/>
              <a:defRPr sz="1100"/>
            </a:pPr>
            <a:r>
              <a:t>Registered for Selective Service (male students only) </a:t>
            </a:r>
          </a:p>
          <a:p>
            <a:pPr marL="167163" indent="-167163">
              <a:lnSpc>
                <a:spcPct val="80000"/>
              </a:lnSpc>
              <a:spcBef>
                <a:spcPts val="300"/>
              </a:spcBef>
              <a:buSzPct val="100000"/>
              <a:buFont typeface="Arial"/>
              <a:buChar char="•"/>
              <a:defRPr sz="1100"/>
            </a:pPr>
            <a:r>
              <a:t>Are able to file an affidavit stating that you will file an application to legalize your immigration status </a:t>
            </a:r>
            <a:r>
              <a:rPr b="1"/>
              <a:t>or</a:t>
            </a:r>
            <a:r>
              <a:t> will file an application as soon you are eligible to do so</a:t>
            </a:r>
          </a:p>
          <a:p>
            <a:pPr>
              <a:lnSpc>
                <a:spcPct val="80000"/>
              </a:lnSpc>
              <a:spcBef>
                <a:spcPts val="300"/>
              </a:spcBef>
              <a:defRPr sz="1100"/>
            </a:pPr>
            <a:b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noRot="1" noChangeAspect="1"/>
          </p:cNvSpPr>
          <p:nvPr>
            <p:ph type="sldImg"/>
          </p:nvPr>
        </p:nvSpPr>
        <p:spPr>
          <a:prstGeom prst="rect">
            <a:avLst/>
          </a:prstGeom>
        </p:spPr>
        <p:txBody>
          <a:bodyPr/>
          <a:lstStyle/>
          <a:p>
            <a:endParaRPr/>
          </a:p>
        </p:txBody>
      </p:sp>
      <p:sp>
        <p:nvSpPr>
          <p:cNvPr id="197" name="Shape 197"/>
          <p:cNvSpPr>
            <a:spLocks noGrp="1"/>
          </p:cNvSpPr>
          <p:nvPr>
            <p:ph type="body" sz="quarter" idx="1"/>
          </p:nvPr>
        </p:nvSpPr>
        <p:spPr>
          <a:prstGeom prst="rect">
            <a:avLst/>
          </a:prstGeom>
        </p:spPr>
        <p:txBody>
          <a:bodyPr/>
          <a:lstStyle/>
          <a:p>
            <a:pPr>
              <a:lnSpc>
                <a:spcPct val="96000"/>
              </a:lnSpc>
              <a:spcBef>
                <a:spcPts val="0"/>
              </a:spcBef>
              <a:defRPr sz="700"/>
            </a:pPr>
            <a:r>
              <a:t>Governor Christie signed Public Law 2012, Chapter 8 (PL 2012, c.8) into law on May 2, 2012 amending the NJ STARS and NJ STARS II Programs to make them more sustainable.</a:t>
            </a:r>
            <a:endParaRPr sz="300"/>
          </a:p>
          <a:p>
            <a:pPr lvl="1" indent="457200">
              <a:lnSpc>
                <a:spcPct val="96000"/>
              </a:lnSpc>
              <a:spcBef>
                <a:spcPts val="0"/>
              </a:spcBef>
              <a:defRPr sz="600"/>
            </a:pPr>
            <a:r>
              <a:t>Limits the amount of the NJ STARS scholarship to tuition only.  Budgetary footnote language has limited NJ STARS awards to tuition only since fall 2010 for new program participants.</a:t>
            </a:r>
            <a:endParaRPr sz="300"/>
          </a:p>
          <a:p>
            <a:pPr lvl="1" indent="457200">
              <a:lnSpc>
                <a:spcPct val="96000"/>
              </a:lnSpc>
              <a:spcBef>
                <a:spcPts val="0"/>
              </a:spcBef>
              <a:defRPr sz="600"/>
            </a:pPr>
            <a:r>
              <a:t>Eligibility requirements are unchanged.</a:t>
            </a:r>
            <a:endParaRPr sz="300"/>
          </a:p>
          <a:p>
            <a:pPr lvl="2" indent="914400">
              <a:lnSpc>
                <a:spcPct val="96000"/>
              </a:lnSpc>
              <a:spcBef>
                <a:spcPts val="0"/>
              </a:spcBef>
              <a:defRPr sz="500"/>
            </a:pPr>
            <a:r>
              <a:t>Must graduate in the top 15.0% of their high school graduating class.</a:t>
            </a:r>
            <a:endParaRPr sz="300"/>
          </a:p>
          <a:p>
            <a:pPr lvl="2" indent="914400">
              <a:lnSpc>
                <a:spcPct val="96000"/>
              </a:lnSpc>
              <a:spcBef>
                <a:spcPts val="0"/>
              </a:spcBef>
              <a:defRPr sz="500"/>
            </a:pPr>
            <a:r>
              <a:t>NJ STARS-eligible students must file a FAFSA and complete the State grant record within established State deadlines.</a:t>
            </a:r>
            <a:endParaRPr sz="300"/>
          </a:p>
          <a:p>
            <a:pPr lvl="2" indent="914400">
              <a:lnSpc>
                <a:spcPct val="96000"/>
              </a:lnSpc>
              <a:spcBef>
                <a:spcPts val="0"/>
              </a:spcBef>
              <a:defRPr sz="500"/>
            </a:pPr>
            <a:r>
              <a:t>Students may be eligible to receive NJ STARS awards for up to five semesters.  Funds are not available to cover summer payments. </a:t>
            </a:r>
            <a:endParaRPr sz="300"/>
          </a:p>
          <a:p>
            <a:pPr lvl="2" indent="914400">
              <a:lnSpc>
                <a:spcPct val="96000"/>
              </a:lnSpc>
              <a:spcBef>
                <a:spcPts val="0"/>
              </a:spcBef>
              <a:defRPr sz="500"/>
            </a:pPr>
            <a:r>
              <a:t>NJ STARS-eligible high school graduates may receive awards based on </a:t>
            </a:r>
            <a:r>
              <a:rPr b="1"/>
              <a:t>tuition only</a:t>
            </a:r>
            <a:r>
              <a:t>, after deducting any other federal  and/or State grants and scholarships.</a:t>
            </a:r>
            <a:endParaRPr sz="300"/>
          </a:p>
          <a:p>
            <a:pPr lvl="2" indent="914400">
              <a:lnSpc>
                <a:spcPct val="96000"/>
              </a:lnSpc>
              <a:spcBef>
                <a:spcPts val="0"/>
              </a:spcBef>
              <a:defRPr sz="1700"/>
            </a:pPr>
            <a:endParaRPr sz="300"/>
          </a:p>
          <a:p>
            <a:pPr>
              <a:lnSpc>
                <a:spcPct val="80000"/>
              </a:lnSpc>
              <a:spcBef>
                <a:spcPts val="200"/>
              </a:spcBef>
              <a:defRPr sz="700"/>
            </a:pPr>
            <a:r>
              <a:t>Students must attain a minimum cumulative grade point average (GPA) of 3.0 or higher at the start of the third semester of county college enrollment to remain eligible for NJ STARS.  Summer courses are included in determining the cumulative GPA.</a:t>
            </a:r>
            <a:br/>
            <a:endParaRPr sz="2300"/>
          </a:p>
          <a:p>
            <a:pPr>
              <a:lnSpc>
                <a:spcPct val="80000"/>
              </a:lnSpc>
              <a:spcBef>
                <a:spcPts val="200"/>
              </a:spcBef>
              <a:defRPr sz="700"/>
            </a:pPr>
            <a:r>
              <a:t> Students must maintain continuous full-time enrollment unless on a medical leave that is approved by the county college prior to the completion of the semester for which the leave is being granted.</a:t>
            </a:r>
            <a:endParaRPr sz="300"/>
          </a:p>
          <a:p>
            <a:pPr>
              <a:lnSpc>
                <a:spcPct val="80000"/>
              </a:lnSpc>
              <a:spcBef>
                <a:spcPts val="100"/>
              </a:spcBef>
              <a:defRPr sz="2300"/>
            </a:pPr>
            <a:endParaRPr sz="300"/>
          </a:p>
          <a:p>
            <a:pPr>
              <a:lnSpc>
                <a:spcPct val="80000"/>
              </a:lnSpc>
              <a:spcBef>
                <a:spcPts val="100"/>
              </a:spcBef>
              <a:defRPr sz="2700"/>
            </a:pPr>
            <a:endParaRPr sz="300"/>
          </a:p>
          <a:p>
            <a:pPr>
              <a:lnSpc>
                <a:spcPct val="80000"/>
              </a:lnSpc>
              <a:spcBef>
                <a:spcPts val="200"/>
              </a:spcBef>
              <a:defRPr sz="800"/>
            </a:pPr>
            <a:r>
              <a:t>NJSTARS II</a:t>
            </a:r>
            <a:endParaRPr sz="300"/>
          </a:p>
          <a:p>
            <a:pPr>
              <a:lnSpc>
                <a:spcPct val="80000"/>
              </a:lnSpc>
              <a:spcBef>
                <a:spcPts val="200"/>
              </a:spcBef>
              <a:defRPr sz="800"/>
            </a:pPr>
            <a:r>
              <a:t>Eligibility Requirements as follows:</a:t>
            </a:r>
            <a:endParaRPr sz="300"/>
          </a:p>
          <a:p>
            <a:pPr lvl="1" indent="457200">
              <a:lnSpc>
                <a:spcPct val="80000"/>
              </a:lnSpc>
              <a:spcBef>
                <a:spcPts val="200"/>
              </a:spcBef>
              <a:defRPr sz="600"/>
            </a:pPr>
            <a:r>
              <a:t>Earn an associate degree from their home New Jersey county college as an NJ STARS recipient.  Must graduate with a cumulative GPA of 3.25 or higher.</a:t>
            </a:r>
            <a:endParaRPr sz="300"/>
          </a:p>
          <a:p>
            <a:pPr lvl="1" indent="457200">
              <a:lnSpc>
                <a:spcPct val="80000"/>
              </a:lnSpc>
              <a:spcBef>
                <a:spcPts val="200"/>
              </a:spcBef>
              <a:defRPr sz="600"/>
            </a:pPr>
            <a:r>
              <a:t>Family income (taxable and untaxed income) must be less than $250,000 as derived by the FAFSA</a:t>
            </a:r>
            <a:endParaRPr sz="300"/>
          </a:p>
          <a:p>
            <a:pPr lvl="1" indent="457200">
              <a:lnSpc>
                <a:spcPct val="80000"/>
              </a:lnSpc>
              <a:spcBef>
                <a:spcPts val="200"/>
              </a:spcBef>
              <a:defRPr sz="600"/>
            </a:pPr>
            <a:r>
              <a:t>Meet all other program eligibility requirements, including admission into a baccalaureate program at a New Jersey four-year public  or private college or university that participates in the TAG program</a:t>
            </a:r>
            <a:endParaRPr sz="300"/>
          </a:p>
          <a:p>
            <a:pPr lvl="1" indent="457200">
              <a:lnSpc>
                <a:spcPct val="80000"/>
              </a:lnSpc>
              <a:spcBef>
                <a:spcPts val="200"/>
              </a:spcBef>
              <a:defRPr sz="600"/>
            </a:pPr>
            <a:r>
              <a:t>Complete a FAFSA and the State grant record within established State deadlines</a:t>
            </a:r>
            <a:endParaRPr sz="300"/>
          </a:p>
          <a:p>
            <a:pPr>
              <a:lnSpc>
                <a:spcPct val="80000"/>
              </a:lnSpc>
              <a:spcBef>
                <a:spcPts val="100"/>
              </a:spcBef>
              <a:defRPr sz="2300"/>
            </a:pPr>
            <a:endParaRPr sz="300"/>
          </a:p>
          <a:p>
            <a:pPr>
              <a:lnSpc>
                <a:spcPct val="80000"/>
              </a:lnSpc>
              <a:spcBef>
                <a:spcPts val="200"/>
              </a:spcBef>
              <a:defRPr sz="700"/>
            </a:pPr>
            <a:r>
              <a:t>NJ STARS II benefits for non-renewal students were changed by Bill PL 2012, c.8</a:t>
            </a:r>
            <a:endParaRPr sz="300"/>
          </a:p>
          <a:p>
            <a:pPr lvl="1" indent="457200">
              <a:lnSpc>
                <a:spcPct val="80000"/>
              </a:lnSpc>
              <a:spcBef>
                <a:spcPts val="200"/>
              </a:spcBef>
              <a:defRPr sz="600"/>
            </a:pPr>
            <a:r>
              <a:t>Non-renewal NJ STARS II students may receive up to </a:t>
            </a:r>
            <a:r>
              <a:rPr>
                <a:solidFill>
                  <a:srgbClr val="FF0000"/>
                </a:solidFill>
              </a:rPr>
              <a:t>$1,250 </a:t>
            </a:r>
            <a:r>
              <a:t>per semester, paid completely by the State, after all other sources of federal and State grants and scholarships are applied to tuition charges.</a:t>
            </a:r>
            <a:endParaRPr sz="300"/>
          </a:p>
          <a:p>
            <a:pPr lvl="1" indent="457200">
              <a:lnSpc>
                <a:spcPct val="80000"/>
              </a:lnSpc>
              <a:spcBef>
                <a:spcPts val="200"/>
              </a:spcBef>
              <a:defRPr sz="600"/>
            </a:pPr>
            <a:r>
              <a:t>Open to all four-year TAG-participating institutions-public or private</a:t>
            </a:r>
            <a:endParaRPr sz="300"/>
          </a:p>
          <a:p>
            <a:pPr>
              <a:lnSpc>
                <a:spcPct val="80000"/>
              </a:lnSpc>
              <a:spcBef>
                <a:spcPts val="200"/>
              </a:spcBef>
              <a:defRPr sz="700"/>
            </a:pPr>
            <a:br>
              <a:rPr sz="300"/>
            </a:br>
            <a:endParaRPr sz="2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noRot="1" noChangeAspect="1"/>
          </p:cNvSpPr>
          <p:nvPr>
            <p:ph type="sldImg"/>
          </p:nvPr>
        </p:nvSpPr>
        <p:spPr>
          <a:prstGeom prst="rect">
            <a:avLst/>
          </a:prstGeom>
        </p:spPr>
        <p:txBody>
          <a:bodyPr/>
          <a:lstStyle/>
          <a:p>
            <a:endParaRPr/>
          </a:p>
        </p:txBody>
      </p:sp>
      <p:sp>
        <p:nvSpPr>
          <p:cNvPr id="212" name="Shape 212"/>
          <p:cNvSpPr>
            <a:spLocks noGrp="1"/>
          </p:cNvSpPr>
          <p:nvPr>
            <p:ph type="body" sz="quarter" idx="1"/>
          </p:nvPr>
        </p:nvSpPr>
        <p:spPr>
          <a:prstGeom prst="rect">
            <a:avLst/>
          </a:prstGeom>
        </p:spPr>
        <p:txBody>
          <a:bodyPr/>
          <a:lstStyle/>
          <a:p>
            <a:pPr marL="1170146" lvl="2" indent="-278606">
              <a:lnSpc>
                <a:spcPct val="120000"/>
              </a:lnSpc>
              <a:spcBef>
                <a:spcPts val="0"/>
              </a:spcBef>
              <a:buSzPct val="100000"/>
              <a:buFont typeface="Arial"/>
              <a:buChar char="•"/>
              <a:defRPr sz="1700"/>
            </a:pPr>
            <a:r>
              <a:t>Complete an NJ – GIVS application at njgrants.org</a:t>
            </a:r>
          </a:p>
          <a:p>
            <a:pPr marL="1170146" lvl="2" indent="-278606">
              <a:lnSpc>
                <a:spcPct val="120000"/>
              </a:lnSpc>
              <a:spcBef>
                <a:spcPts val="0"/>
              </a:spcBef>
              <a:buSzPct val="100000"/>
              <a:buFont typeface="Arial"/>
              <a:buChar char="•"/>
              <a:defRPr sz="1700"/>
            </a:pPr>
            <a:r>
              <a:t>Eligible certificate or degree program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noRot="1" noChangeAspect="1"/>
          </p:cNvSpPr>
          <p:nvPr>
            <p:ph type="sldImg"/>
          </p:nvPr>
        </p:nvSpPr>
        <p:spPr>
          <a:prstGeom prst="rect">
            <a:avLst/>
          </a:prstGeom>
        </p:spPr>
        <p:txBody>
          <a:bodyPr/>
          <a:lstStyle/>
          <a:p>
            <a:endParaRPr/>
          </a:p>
        </p:txBody>
      </p:sp>
      <p:sp>
        <p:nvSpPr>
          <p:cNvPr id="220" name="Shape 220"/>
          <p:cNvSpPr>
            <a:spLocks noGrp="1"/>
          </p:cNvSpPr>
          <p:nvPr>
            <p:ph type="body" sz="quarter" idx="1"/>
          </p:nvPr>
        </p:nvSpPr>
        <p:spPr>
          <a:prstGeom prst="rect">
            <a:avLst/>
          </a:prstGeom>
        </p:spPr>
        <p:txBody>
          <a:bodyPr/>
          <a:lstStyle/>
          <a:p>
            <a:pPr marL="1170146" lvl="2" indent="-278606">
              <a:lnSpc>
                <a:spcPct val="120000"/>
              </a:lnSpc>
              <a:spcBef>
                <a:spcPts val="0"/>
              </a:spcBef>
              <a:buSzPct val="100000"/>
              <a:buFont typeface="Arial"/>
              <a:buChar char="•"/>
              <a:defRPr sz="1700"/>
            </a:pPr>
            <a:r>
              <a:t>Complete an NJ – GIVS application at njgrants.org</a:t>
            </a:r>
          </a:p>
          <a:p>
            <a:pPr marL="1170146" lvl="2" indent="-278606">
              <a:lnSpc>
                <a:spcPct val="120000"/>
              </a:lnSpc>
              <a:spcBef>
                <a:spcPts val="0"/>
              </a:spcBef>
              <a:buSzPct val="100000"/>
              <a:buFont typeface="Arial"/>
              <a:buChar char="•"/>
              <a:defRPr sz="1700"/>
            </a:pPr>
            <a:r>
              <a:t>Eligible certificate or degree program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3"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xfrm>
            <a:off x="4419600" y="6172200"/>
            <a:ext cx="2133600" cy="368301"/>
          </a:xfrm>
          <a:prstGeom prst="rect">
            <a:avLst/>
          </a:prstGeom>
        </p:spPr>
        <p:txBody>
          <a:bodyPr/>
          <a:lstStyle>
            <a:lvl1pPr algn="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Clip Art and Text">
    <p:spTree>
      <p:nvGrpSpPr>
        <p:cNvPr id="1" name=""/>
        <p:cNvGrpSpPr/>
        <p:nvPr/>
      </p:nvGrpSpPr>
      <p:grpSpPr>
        <a:xfrm>
          <a:off x="0" y="0"/>
          <a:ext cx="0" cy="0"/>
          <a:chOff x="0" y="0"/>
          <a:chExt cx="0" cy="0"/>
        </a:xfrm>
      </p:grpSpPr>
      <p:pic>
        <p:nvPicPr>
          <p:cNvPr id="114" name="Picture 4" descr="Picture 4"/>
          <p:cNvPicPr>
            <a:picLocks noChangeAspect="1"/>
          </p:cNvPicPr>
          <p:nvPr/>
        </p:nvPicPr>
        <p:blipFill>
          <a:blip r:embed="rId2"/>
          <a:stretch>
            <a:fillRect/>
          </a:stretch>
        </p:blipFill>
        <p:spPr>
          <a:xfrm>
            <a:off x="1" y="5718561"/>
            <a:ext cx="9143997" cy="1139439"/>
          </a:xfrm>
          <a:prstGeom prst="rect">
            <a:avLst/>
          </a:prstGeom>
          <a:ln w="12700">
            <a:miter lim="400000"/>
          </a:ln>
        </p:spPr>
      </p:pic>
      <p:sp>
        <p:nvSpPr>
          <p:cNvPr id="115" name="Title Text"/>
          <p:cNvSpPr txBox="1">
            <a:spLocks noGrp="1"/>
          </p:cNvSpPr>
          <p:nvPr>
            <p:ph type="title"/>
          </p:nvPr>
        </p:nvSpPr>
        <p:spPr>
          <a:xfrm>
            <a:off x="136525" y="138112"/>
            <a:ext cx="9007475" cy="825501"/>
          </a:xfrm>
          <a:prstGeom prst="rect">
            <a:avLst/>
          </a:prstGeom>
        </p:spPr>
        <p:txBody>
          <a:bodyPr/>
          <a:lstStyle/>
          <a:p>
            <a:r>
              <a:t>Title Text</a:t>
            </a:r>
          </a:p>
        </p:txBody>
      </p:sp>
      <p:sp>
        <p:nvSpPr>
          <p:cNvPr id="116" name="Body Level One…"/>
          <p:cNvSpPr txBox="1">
            <a:spLocks noGrp="1"/>
          </p:cNvSpPr>
          <p:nvPr>
            <p:ph type="body" sz="half" idx="1"/>
          </p:nvPr>
        </p:nvSpPr>
        <p:spPr>
          <a:xfrm>
            <a:off x="4716462" y="1239837"/>
            <a:ext cx="4427538" cy="485616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2" name="Title Text"/>
          <p:cNvSpPr txBox="1">
            <a:spLocks noGrp="1"/>
          </p:cNvSpPr>
          <p:nvPr>
            <p:ph type="title"/>
          </p:nvPr>
        </p:nvSpPr>
        <p:spPr>
          <a:prstGeom prst="rect">
            <a:avLst/>
          </a:prstGeom>
        </p:spPr>
        <p:txBody>
          <a:bodyPr/>
          <a:lstStyle/>
          <a:p>
            <a:r>
              <a:t>Title Text</a:t>
            </a:r>
          </a:p>
        </p:txBody>
      </p:sp>
      <p:sp>
        <p:nvSpPr>
          <p:cNvPr id="2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30" name="Picture 6" descr="Picture 6"/>
          <p:cNvPicPr>
            <a:picLocks noChangeAspect="1"/>
          </p:cNvPicPr>
          <p:nvPr/>
        </p:nvPicPr>
        <p:blipFill>
          <a:blip r:embed="rId2"/>
          <a:stretch>
            <a:fillRect/>
          </a:stretch>
        </p:blipFill>
        <p:spPr>
          <a:xfrm>
            <a:off x="1" y="5718561"/>
            <a:ext cx="9143997" cy="1139439"/>
          </a:xfrm>
          <a:prstGeom prst="rect">
            <a:avLst/>
          </a:prstGeom>
          <a:ln w="12700">
            <a:miter lim="400000"/>
          </a:ln>
        </p:spPr>
      </p:pic>
      <p:sp>
        <p:nvSpPr>
          <p:cNvPr id="31" name="Title Text"/>
          <p:cNvSpPr txBox="1">
            <a:spLocks noGrp="1"/>
          </p:cNvSpPr>
          <p:nvPr>
            <p:ph type="title"/>
          </p:nvPr>
        </p:nvSpPr>
        <p:spPr>
          <a:xfrm>
            <a:off x="722312" y="4406900"/>
            <a:ext cx="7772401" cy="1362075"/>
          </a:xfrm>
          <a:prstGeom prst="rect">
            <a:avLst/>
          </a:prstGeom>
        </p:spPr>
        <p:txBody>
          <a:bodyPr anchor="t"/>
          <a:lstStyle>
            <a:lvl1pPr algn="l">
              <a:defRPr cap="all">
                <a:solidFill>
                  <a:srgbClr val="000000"/>
                </a:solidFill>
              </a:defRPr>
            </a:lvl1pPr>
          </a:lstStyle>
          <a:p>
            <a:r>
              <a:t>Title Text</a:t>
            </a:r>
          </a:p>
        </p:txBody>
      </p:sp>
      <p:sp>
        <p:nvSpPr>
          <p:cNvPr id="32"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40" name="Picture 7" descr="Picture 7"/>
          <p:cNvPicPr>
            <a:picLocks noChangeAspect="1"/>
          </p:cNvPicPr>
          <p:nvPr/>
        </p:nvPicPr>
        <p:blipFill>
          <a:blip r:embed="rId2"/>
          <a:stretch>
            <a:fillRect/>
          </a:stretch>
        </p:blipFill>
        <p:spPr>
          <a:xfrm>
            <a:off x="1" y="5718561"/>
            <a:ext cx="9143997" cy="1139439"/>
          </a:xfrm>
          <a:prstGeom prst="rect">
            <a:avLst/>
          </a:prstGeom>
          <a:ln w="12700">
            <a:miter lim="400000"/>
          </a:ln>
        </p:spPr>
      </p:pic>
      <p:sp>
        <p:nvSpPr>
          <p:cNvPr id="41" name="Title Text"/>
          <p:cNvSpPr txBox="1">
            <a:spLocks noGrp="1"/>
          </p:cNvSpPr>
          <p:nvPr>
            <p:ph type="title"/>
          </p:nvPr>
        </p:nvSpPr>
        <p:spPr>
          <a:prstGeom prst="rect">
            <a:avLst/>
          </a:prstGeom>
        </p:spPr>
        <p:txBody>
          <a:bodyPr/>
          <a:lstStyle/>
          <a:p>
            <a:r>
              <a:t>Title Text</a:t>
            </a:r>
          </a:p>
        </p:txBody>
      </p:sp>
      <p:sp>
        <p:nvSpPr>
          <p:cNvPr id="42"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xfrm>
            <a:off x="8413144" y="6406785"/>
            <a:ext cx="273657" cy="264255"/>
          </a:xfrm>
          <a:prstGeom prst="rect">
            <a:avLst/>
          </a:prstGeom>
        </p:spPr>
        <p:txBody>
          <a:bodyPr/>
          <a:lstStyle>
            <a:lvl1pPr algn="r">
              <a:defRPr sz="1200">
                <a:solidFill>
                  <a:srgbClr val="888888"/>
                </a:solidFill>
              </a:defRPr>
            </a:lvl1pPr>
          </a:lstStyle>
          <a:p>
            <a:fld id="{86CB4B4D-7CA3-9044-876B-883B54F8677D}" type="slidenum">
              <a:t>‹#›</a:t>
            </a:fld>
            <a:endParaRPr/>
          </a:p>
        </p:txBody>
      </p:sp>
      <p:sp>
        <p:nvSpPr>
          <p:cNvPr id="44" name="Slide Number Placeholder 5"/>
          <p:cNvSpPr txBox="1"/>
          <p:nvPr/>
        </p:nvSpPr>
        <p:spPr>
          <a:xfrm>
            <a:off x="167477" y="6591051"/>
            <a:ext cx="319014" cy="202417"/>
          </a:xfrm>
          <a:prstGeom prst="rect">
            <a:avLst/>
          </a:prstGeom>
          <a:ln w="12700">
            <a:miter lim="400000"/>
          </a:ln>
        </p:spPr>
        <p:txBody>
          <a:bodyPr lIns="45719" rIns="45719" anchor="ctr">
            <a:spAutoFit/>
          </a:bodyPr>
          <a:lstStyle/>
          <a:p>
            <a:pPr>
              <a:defRPr sz="800">
                <a:solidFill>
                  <a:srgbClr val="2A6CAA"/>
                </a:solidFill>
              </a:defRPr>
            </a:pPr>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51" name="Picture 9" descr="Picture 9"/>
          <p:cNvPicPr>
            <a:picLocks noChangeAspect="1"/>
          </p:cNvPicPr>
          <p:nvPr/>
        </p:nvPicPr>
        <p:blipFill>
          <a:blip r:embed="rId2"/>
          <a:stretch>
            <a:fillRect/>
          </a:stretch>
        </p:blipFill>
        <p:spPr>
          <a:xfrm>
            <a:off x="1" y="5718561"/>
            <a:ext cx="9143997" cy="1139439"/>
          </a:xfrm>
          <a:prstGeom prst="rect">
            <a:avLst/>
          </a:prstGeom>
          <a:ln w="12700">
            <a:miter lim="400000"/>
          </a:ln>
        </p:spPr>
      </p:pic>
      <p:sp>
        <p:nvSpPr>
          <p:cNvPr id="52" name="Title Text"/>
          <p:cNvSpPr txBox="1">
            <a:spLocks noGrp="1"/>
          </p:cNvSpPr>
          <p:nvPr>
            <p:ph type="title"/>
          </p:nvPr>
        </p:nvSpPr>
        <p:spPr>
          <a:prstGeom prst="rect">
            <a:avLst/>
          </a:prstGeom>
        </p:spPr>
        <p:txBody>
          <a:bodyPr/>
          <a:lstStyle/>
          <a:p>
            <a:r>
              <a:t>Title Text</a:t>
            </a:r>
          </a:p>
        </p:txBody>
      </p:sp>
      <p:sp>
        <p:nvSpPr>
          <p:cNvPr id="53"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4" name="Text Placeholder 4"/>
          <p:cNvSpPr>
            <a:spLocks noGrp="1"/>
          </p:cNvSpPr>
          <p:nvPr>
            <p:ph type="body" sz="quarter" idx="21"/>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3" name="Shape 63"/>
          <p:cNvSpPr/>
          <p:nvPr/>
        </p:nvSpPr>
        <p:spPr>
          <a:xfrm>
            <a:off x="6790841" y="137050"/>
            <a:ext cx="841148" cy="2792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004" y="0"/>
                </a:lnTo>
                <a:lnTo>
                  <a:pt x="21600" y="21600"/>
                </a:lnTo>
                <a:close/>
              </a:path>
            </a:pathLst>
          </a:custGeom>
          <a:solidFill>
            <a:schemeClr val="accent3">
              <a:satOff val="-28213"/>
              <a:lumOff val="19034"/>
            </a:schemeClr>
          </a:solidFill>
          <a:ln w="12700">
            <a:miter lim="400000"/>
          </a:ln>
        </p:spPr>
        <p:txBody>
          <a:bodyPr lIns="45719" rIns="45719" anchor="ctr"/>
          <a:lstStyle/>
          <a:p>
            <a:pPr>
              <a:defRPr sz="1800">
                <a:latin typeface="Arvo"/>
                <a:ea typeface="Arvo"/>
                <a:cs typeface="Arvo"/>
                <a:sym typeface="Arvo"/>
              </a:defRPr>
            </a:pPr>
            <a:endParaRPr/>
          </a:p>
        </p:txBody>
      </p:sp>
      <p:sp>
        <p:nvSpPr>
          <p:cNvPr id="64" name="Shape 65"/>
          <p:cNvSpPr/>
          <p:nvPr/>
        </p:nvSpPr>
        <p:spPr>
          <a:xfrm rot="10800000" flipH="1">
            <a:off x="-1714" y="-1713"/>
            <a:ext cx="5864039" cy="1432176"/>
          </a:xfrm>
          <a:prstGeom prst="rect">
            <a:avLst/>
          </a:prstGeom>
          <a:solidFill>
            <a:schemeClr val="accent1"/>
          </a:solidFill>
          <a:ln w="12700">
            <a:miter lim="400000"/>
          </a:ln>
        </p:spPr>
        <p:txBody>
          <a:bodyPr lIns="45719" rIns="45719" anchor="ctr"/>
          <a:lstStyle/>
          <a:p>
            <a:pPr>
              <a:defRPr sz="1800">
                <a:latin typeface="Arvo"/>
                <a:ea typeface="Arvo"/>
                <a:cs typeface="Arvo"/>
                <a:sym typeface="Arvo"/>
              </a:defRPr>
            </a:pPr>
            <a:endParaRPr/>
          </a:p>
        </p:txBody>
      </p:sp>
      <p:sp>
        <p:nvSpPr>
          <p:cNvPr id="65" name="Shape 66"/>
          <p:cNvSpPr/>
          <p:nvPr/>
        </p:nvSpPr>
        <p:spPr>
          <a:xfrm rot="10800000" flipH="1">
            <a:off x="5858898" y="-1"/>
            <a:ext cx="1432176" cy="14321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1"/>
          </a:solidFill>
          <a:ln w="12700">
            <a:miter lim="400000"/>
          </a:ln>
        </p:spPr>
        <p:txBody>
          <a:bodyPr lIns="45719" rIns="45719" anchor="ctr"/>
          <a:lstStyle/>
          <a:p>
            <a:pPr>
              <a:defRPr sz="1800">
                <a:latin typeface="Arvo"/>
                <a:ea typeface="Arvo"/>
                <a:cs typeface="Arvo"/>
                <a:sym typeface="Arvo"/>
              </a:defRPr>
            </a:pPr>
            <a:endParaRPr/>
          </a:p>
        </p:txBody>
      </p:sp>
      <p:grpSp>
        <p:nvGrpSpPr>
          <p:cNvPr id="68" name="Shape 67"/>
          <p:cNvGrpSpPr/>
          <p:nvPr/>
        </p:nvGrpSpPr>
        <p:grpSpPr>
          <a:xfrm>
            <a:off x="-5" y="411159"/>
            <a:ext cx="7632115" cy="832817"/>
            <a:chOff x="0" y="0"/>
            <a:chExt cx="7632113" cy="832815"/>
          </a:xfrm>
        </p:grpSpPr>
        <p:sp>
          <p:nvSpPr>
            <p:cNvPr id="66" name="Shape 68"/>
            <p:cNvSpPr/>
            <p:nvPr/>
          </p:nvSpPr>
          <p:spPr>
            <a:xfrm rot="10800000" flipH="1">
              <a:off x="0" y="0"/>
              <a:ext cx="6802774" cy="832816"/>
            </a:xfrm>
            <a:prstGeom prst="rect">
              <a:avLst/>
            </a:prstGeom>
            <a:solidFill>
              <a:schemeClr val="accent2"/>
            </a:solidFill>
            <a:ln w="12700" cap="flat">
              <a:noFill/>
              <a:miter lim="400000"/>
            </a:ln>
            <a:effectLst/>
          </p:spPr>
          <p:txBody>
            <a:bodyPr wrap="square" lIns="45719" tIns="45719" rIns="45719" bIns="45719" numCol="1" anchor="ctr">
              <a:noAutofit/>
            </a:bodyPr>
            <a:lstStyle/>
            <a:p>
              <a:pPr>
                <a:defRPr>
                  <a:latin typeface="Arvo"/>
                  <a:ea typeface="Arvo"/>
                  <a:cs typeface="Arvo"/>
                  <a:sym typeface="Arvo"/>
                </a:defRPr>
              </a:pPr>
              <a:endParaRPr/>
            </a:p>
          </p:txBody>
        </p:sp>
        <p:sp>
          <p:nvSpPr>
            <p:cNvPr id="67" name="Shape 69"/>
            <p:cNvSpPr/>
            <p:nvPr/>
          </p:nvSpPr>
          <p:spPr>
            <a:xfrm rot="10800000" flipH="1">
              <a:off x="6799298" y="0"/>
              <a:ext cx="832816" cy="83281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Arvo"/>
                  <a:ea typeface="Arvo"/>
                  <a:cs typeface="Arvo"/>
                  <a:sym typeface="Arvo"/>
                </a:defRPr>
              </a:pPr>
              <a:endParaRPr/>
            </a:p>
          </p:txBody>
        </p:sp>
      </p:gr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75" name="Rectangle 1"/>
          <p:cNvSpPr/>
          <p:nvPr/>
        </p:nvSpPr>
        <p:spPr>
          <a:xfrm>
            <a:off x="3552228" y="5963629"/>
            <a:ext cx="5591772" cy="896112"/>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76" name="Shape 71"/>
          <p:cNvSpPr/>
          <p:nvPr/>
        </p:nvSpPr>
        <p:spPr>
          <a:xfrm rot="10800000">
            <a:off x="651934" y="6597650"/>
            <a:ext cx="524933" cy="17568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004" y="0"/>
                </a:lnTo>
                <a:lnTo>
                  <a:pt x="21600" y="21600"/>
                </a:lnTo>
                <a:close/>
              </a:path>
            </a:pathLst>
          </a:custGeom>
          <a:solidFill>
            <a:schemeClr val="accent3">
              <a:satOff val="-28213"/>
              <a:lumOff val="19034"/>
            </a:schemeClr>
          </a:solidFill>
          <a:ln w="12700">
            <a:miter lim="400000"/>
          </a:ln>
        </p:spPr>
        <p:txBody>
          <a:bodyPr lIns="45719" rIns="45719" anchor="ctr"/>
          <a:lstStyle/>
          <a:p>
            <a:pPr>
              <a:defRPr sz="1800"/>
            </a:pPr>
            <a:endParaRPr/>
          </a:p>
        </p:txBody>
      </p:sp>
      <p:grpSp>
        <p:nvGrpSpPr>
          <p:cNvPr id="79" name="Shape 72"/>
          <p:cNvGrpSpPr/>
          <p:nvPr/>
        </p:nvGrpSpPr>
        <p:grpSpPr>
          <a:xfrm>
            <a:off x="864666" y="5963629"/>
            <a:ext cx="2721116" cy="894392"/>
            <a:chOff x="0" y="0"/>
            <a:chExt cx="2721114" cy="894391"/>
          </a:xfrm>
        </p:grpSpPr>
        <p:sp>
          <p:nvSpPr>
            <p:cNvPr id="77" name="Shape 73"/>
            <p:cNvSpPr/>
            <p:nvPr/>
          </p:nvSpPr>
          <p:spPr>
            <a:xfrm flipH="1">
              <a:off x="890980" y="2"/>
              <a:ext cx="1830135" cy="894390"/>
            </a:xfrm>
            <a:prstGeom prst="rect">
              <a:avLst/>
            </a:prstGeom>
            <a:solidFill>
              <a:schemeClr val="accent1"/>
            </a:solidFill>
            <a:ln w="12700" cap="flat">
              <a:noFill/>
              <a:miter lim="400000"/>
            </a:ln>
            <a:effectLst/>
          </p:spPr>
          <p:txBody>
            <a:bodyPr wrap="square" lIns="45719" tIns="45719" rIns="45719" bIns="45719" numCol="1" anchor="ctr">
              <a:noAutofit/>
            </a:bodyPr>
            <a:lstStyle/>
            <a:p>
              <a:endParaRPr/>
            </a:p>
          </p:txBody>
        </p:sp>
        <p:sp>
          <p:nvSpPr>
            <p:cNvPr id="78" name="Shape 74"/>
            <p:cNvSpPr/>
            <p:nvPr/>
          </p:nvSpPr>
          <p:spPr>
            <a:xfrm flipH="1">
              <a:off x="0" y="0"/>
              <a:ext cx="894617" cy="89439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1"/>
            </a:solidFill>
            <a:ln w="12700" cap="flat">
              <a:noFill/>
              <a:miter lim="400000"/>
            </a:ln>
            <a:effectLst/>
          </p:spPr>
          <p:txBody>
            <a:bodyPr wrap="square" lIns="45719" tIns="45719" rIns="45719" bIns="45719" numCol="1" anchor="ctr">
              <a:noAutofit/>
            </a:bodyPr>
            <a:lstStyle/>
            <a:p>
              <a:endParaRPr/>
            </a:p>
          </p:txBody>
        </p:sp>
      </p:grpSp>
      <p:grpSp>
        <p:nvGrpSpPr>
          <p:cNvPr id="82" name="Shape 75"/>
          <p:cNvGrpSpPr/>
          <p:nvPr/>
        </p:nvGrpSpPr>
        <p:grpSpPr>
          <a:xfrm>
            <a:off x="655813" y="6195648"/>
            <a:ext cx="2933146" cy="406084"/>
            <a:chOff x="0" y="0"/>
            <a:chExt cx="2933144" cy="406082"/>
          </a:xfrm>
        </p:grpSpPr>
        <p:sp>
          <p:nvSpPr>
            <p:cNvPr id="80" name="Shape 76"/>
            <p:cNvSpPr/>
            <p:nvPr/>
          </p:nvSpPr>
          <p:spPr>
            <a:xfrm flipH="1">
              <a:off x="397540" y="16"/>
              <a:ext cx="2535605" cy="406067"/>
            </a:xfrm>
            <a:prstGeom prst="rect">
              <a:avLst/>
            </a:prstGeom>
            <a:solidFill>
              <a:schemeClr val="accent2"/>
            </a:solidFill>
            <a:ln w="12700" cap="flat">
              <a:noFill/>
              <a:miter lim="400000"/>
            </a:ln>
            <a:effectLst/>
          </p:spPr>
          <p:txBody>
            <a:bodyPr wrap="square" lIns="45719" tIns="45719" rIns="45719" bIns="45719" numCol="1" anchor="ctr">
              <a:noAutofit/>
            </a:bodyPr>
            <a:lstStyle/>
            <a:p>
              <a:endParaRPr/>
            </a:p>
          </p:txBody>
        </p:sp>
        <p:sp>
          <p:nvSpPr>
            <p:cNvPr id="81" name="Shape 77"/>
            <p:cNvSpPr/>
            <p:nvPr/>
          </p:nvSpPr>
          <p:spPr>
            <a:xfrm flipH="1">
              <a:off x="0" y="0"/>
              <a:ext cx="406067" cy="40606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2"/>
            </a:solidFill>
            <a:ln w="12700" cap="flat">
              <a:noFill/>
              <a:miter lim="400000"/>
            </a:ln>
            <a:effectLst/>
          </p:spPr>
          <p:txBody>
            <a:bodyPr wrap="square" lIns="45719" tIns="45719" rIns="45719" bIns="45719" numCol="1" anchor="ctr">
              <a:noAutofit/>
            </a:bodyPr>
            <a:lstStyle/>
            <a:p>
              <a:endParaRPr/>
            </a:p>
          </p:txBody>
        </p:sp>
      </p:grpSp>
      <p:sp>
        <p:nvSpPr>
          <p:cNvPr id="83" name="Rectangle 2"/>
          <p:cNvSpPr/>
          <p:nvPr/>
        </p:nvSpPr>
        <p:spPr>
          <a:xfrm>
            <a:off x="3506215" y="6195648"/>
            <a:ext cx="5637785" cy="411481"/>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84" name="Slide Number"/>
          <p:cNvSpPr txBox="1">
            <a:spLocks noGrp="1"/>
          </p:cNvSpPr>
          <p:nvPr>
            <p:ph type="sldNum" sz="quarter" idx="2"/>
          </p:nvPr>
        </p:nvSpPr>
        <p:spPr>
          <a:xfrm>
            <a:off x="8751331" y="6273934"/>
            <a:ext cx="231277" cy="231141"/>
          </a:xfrm>
          <a:prstGeom prst="rect">
            <a:avLst/>
          </a:prstGeom>
        </p:spPr>
        <p:txBody>
          <a:bodyPr/>
          <a:lstStyle>
            <a:lvl1pPr algn="r">
              <a:defRPr sz="900">
                <a:solidFill>
                  <a:srgbClr val="FFFFFF"/>
                </a:solidFill>
                <a:latin typeface="+mj-lt"/>
                <a:ea typeface="+mj-ea"/>
                <a:cs typeface="+mj-cs"/>
                <a:sym typeface="Helvetica"/>
              </a:defRPr>
            </a:lvl1pPr>
          </a:lstStyle>
          <a:p>
            <a:fld id="{86CB4B4D-7CA3-9044-876B-883B54F8677D}" type="slidenum">
              <a:t>‹#›</a:t>
            </a:fld>
            <a:endParaRPr/>
          </a:p>
        </p:txBody>
      </p:sp>
      <p:sp>
        <p:nvSpPr>
          <p:cNvPr id="85" name="Title Text"/>
          <p:cNvSpPr txBox="1">
            <a:spLocks noGrp="1"/>
          </p:cNvSpPr>
          <p:nvPr>
            <p:ph type="title"/>
          </p:nvPr>
        </p:nvSpPr>
        <p:spPr>
          <a:prstGeom prst="rect">
            <a:avLst/>
          </a:prstGeom>
        </p:spPr>
        <p:txBody>
          <a:bodyPr/>
          <a:lstStyle/>
          <a:p>
            <a:r>
              <a:t>Title Text</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92" name="Picture 7" descr="Picture 7"/>
          <p:cNvPicPr>
            <a:picLocks noChangeAspect="1"/>
          </p:cNvPicPr>
          <p:nvPr/>
        </p:nvPicPr>
        <p:blipFill>
          <a:blip r:embed="rId2"/>
          <a:stretch>
            <a:fillRect/>
          </a:stretch>
        </p:blipFill>
        <p:spPr>
          <a:xfrm>
            <a:off x="1" y="5718561"/>
            <a:ext cx="9143997" cy="1139439"/>
          </a:xfrm>
          <a:prstGeom prst="rect">
            <a:avLst/>
          </a:prstGeom>
          <a:ln w="12700">
            <a:miter lim="400000"/>
          </a:ln>
        </p:spPr>
      </p:pic>
      <p:sp>
        <p:nvSpPr>
          <p:cNvPr id="93" name="Title Text"/>
          <p:cNvSpPr txBox="1">
            <a:spLocks noGrp="1"/>
          </p:cNvSpPr>
          <p:nvPr>
            <p:ph type="title"/>
          </p:nvPr>
        </p:nvSpPr>
        <p:spPr>
          <a:xfrm>
            <a:off x="457200" y="273050"/>
            <a:ext cx="3008314" cy="1162050"/>
          </a:xfrm>
          <a:prstGeom prst="rect">
            <a:avLst/>
          </a:prstGeom>
        </p:spPr>
        <p:txBody>
          <a:bodyPr anchor="b"/>
          <a:lstStyle>
            <a:lvl1pPr algn="l">
              <a:defRPr sz="2000">
                <a:solidFill>
                  <a:srgbClr val="000000"/>
                </a:solidFill>
              </a:defRPr>
            </a:lvl1pPr>
          </a:lstStyle>
          <a:p>
            <a:r>
              <a:t>Title Text</a:t>
            </a:r>
          </a:p>
        </p:txBody>
      </p:sp>
      <p:sp>
        <p:nvSpPr>
          <p:cNvPr id="94"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5" name="Text Placeholder 3"/>
          <p:cNvSpPr>
            <a:spLocks noGrp="1"/>
          </p:cNvSpPr>
          <p:nvPr>
            <p:ph type="body" sz="half" idx="21"/>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103" name="Picture 7" descr="Picture 7"/>
          <p:cNvPicPr>
            <a:picLocks noChangeAspect="1"/>
          </p:cNvPicPr>
          <p:nvPr/>
        </p:nvPicPr>
        <p:blipFill>
          <a:blip r:embed="rId2"/>
          <a:stretch>
            <a:fillRect/>
          </a:stretch>
        </p:blipFill>
        <p:spPr>
          <a:xfrm>
            <a:off x="1" y="5718561"/>
            <a:ext cx="9143997" cy="1139439"/>
          </a:xfrm>
          <a:prstGeom prst="rect">
            <a:avLst/>
          </a:prstGeom>
          <a:ln w="12700">
            <a:miter lim="400000"/>
          </a:ln>
        </p:spPr>
      </p:pic>
      <p:sp>
        <p:nvSpPr>
          <p:cNvPr id="104" name="Title Text"/>
          <p:cNvSpPr txBox="1">
            <a:spLocks noGrp="1"/>
          </p:cNvSpPr>
          <p:nvPr>
            <p:ph type="title"/>
          </p:nvPr>
        </p:nvSpPr>
        <p:spPr>
          <a:xfrm>
            <a:off x="1792288" y="4800600"/>
            <a:ext cx="5486401" cy="566738"/>
          </a:xfrm>
          <a:prstGeom prst="rect">
            <a:avLst/>
          </a:prstGeom>
        </p:spPr>
        <p:txBody>
          <a:bodyPr anchor="b"/>
          <a:lstStyle>
            <a:lvl1pPr algn="l">
              <a:defRPr sz="2000">
                <a:solidFill>
                  <a:srgbClr val="000000"/>
                </a:solidFill>
              </a:defRPr>
            </a:lvl1pPr>
          </a:lstStyle>
          <a:p>
            <a:r>
              <a:t>Title Text</a:t>
            </a:r>
          </a:p>
        </p:txBody>
      </p:sp>
      <p:sp>
        <p:nvSpPr>
          <p:cNvPr id="105" name="Picture Placeholder 2"/>
          <p:cNvSpPr>
            <a:spLocks noGrp="1"/>
          </p:cNvSpPr>
          <p:nvPr>
            <p:ph type="pic" sz="half" idx="21"/>
          </p:nvPr>
        </p:nvSpPr>
        <p:spPr>
          <a:xfrm>
            <a:off x="1792288" y="612775"/>
            <a:ext cx="5486401" cy="4114800"/>
          </a:xfrm>
          <a:prstGeom prst="rect">
            <a:avLst/>
          </a:prstGeom>
        </p:spPr>
        <p:txBody>
          <a:bodyPr lIns="91439" rIns="91439">
            <a:noAutofit/>
          </a:bodyPr>
          <a:lstStyle/>
          <a:p>
            <a:endParaRPr/>
          </a:p>
        </p:txBody>
      </p:sp>
      <p:sp>
        <p:nvSpPr>
          <p:cNvPr id="106"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6" descr="Picture 6"/>
          <p:cNvPicPr>
            <a:picLocks noChangeAspect="1"/>
          </p:cNvPicPr>
          <p:nvPr/>
        </p:nvPicPr>
        <p:blipFill>
          <a:blip r:embed="rId12"/>
          <a:stretch>
            <a:fillRect/>
          </a:stretch>
        </p:blipFill>
        <p:spPr>
          <a:xfrm>
            <a:off x="1" y="5718561"/>
            <a:ext cx="9143997" cy="1139439"/>
          </a:xfrm>
          <a:prstGeom prst="rect">
            <a:avLst/>
          </a:prstGeom>
          <a:ln w="12700">
            <a:miter lim="400000"/>
          </a:ln>
        </p:spPr>
      </p:pic>
      <p:sp>
        <p:nvSpPr>
          <p:cNvPr id="3" name="Slide Number"/>
          <p:cNvSpPr txBox="1">
            <a:spLocks noGrp="1"/>
          </p:cNvSpPr>
          <p:nvPr>
            <p:ph type="sldNum" sz="quarter" idx="2"/>
          </p:nvPr>
        </p:nvSpPr>
        <p:spPr>
          <a:xfrm>
            <a:off x="121757" y="6591051"/>
            <a:ext cx="217152" cy="202417"/>
          </a:xfrm>
          <a:prstGeom prst="rect">
            <a:avLst/>
          </a:prstGeom>
          <a:ln w="12700">
            <a:miter lim="400000"/>
          </a:ln>
        </p:spPr>
        <p:txBody>
          <a:bodyPr wrap="none" lIns="45719" rIns="45719" anchor="ctr">
            <a:spAutoFit/>
          </a:bodyPr>
          <a:lstStyle>
            <a:lvl1pPr>
              <a:defRPr sz="800">
                <a:solidFill>
                  <a:srgbClr val="2A6CAA"/>
                </a:solidFill>
              </a:defRPr>
            </a:lvl1pPr>
          </a:lstStyle>
          <a:p>
            <a:fld id="{86CB4B4D-7CA3-9044-876B-883B54F8677D}" type="slidenum">
              <a:t>‹#›</a:t>
            </a:fld>
            <a:endParaRPr/>
          </a:p>
        </p:txBody>
      </p:sp>
      <p:sp>
        <p:nvSpPr>
          <p:cNvPr id="4"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5"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ctr" defTabSz="457200" rtl="0" latinLnBrk="0">
        <a:lnSpc>
          <a:spcPct val="100000"/>
        </a:lnSpc>
        <a:spcBef>
          <a:spcPts val="0"/>
        </a:spcBef>
        <a:spcAft>
          <a:spcPts val="0"/>
        </a:spcAft>
        <a:buClrTx/>
        <a:buSzTx/>
        <a:buFontTx/>
        <a:buNone/>
        <a:tabLst/>
        <a:defRPr sz="4000" b="1" i="0" u="none" strike="noStrike" cap="none" spc="0" baseline="0">
          <a:solidFill>
            <a:schemeClr val="accent2"/>
          </a:solidFill>
          <a:uFillTx/>
          <a:latin typeface="+mn-lt"/>
          <a:ea typeface="+mn-ea"/>
          <a:cs typeface="+mn-cs"/>
          <a:sym typeface="Arial"/>
        </a:defRPr>
      </a:lvl1pPr>
      <a:lvl2pPr marL="0" marR="0" indent="0" algn="ctr" defTabSz="457200" rtl="0" latinLnBrk="0">
        <a:lnSpc>
          <a:spcPct val="100000"/>
        </a:lnSpc>
        <a:spcBef>
          <a:spcPts val="0"/>
        </a:spcBef>
        <a:spcAft>
          <a:spcPts val="0"/>
        </a:spcAft>
        <a:buClrTx/>
        <a:buSzTx/>
        <a:buFontTx/>
        <a:buNone/>
        <a:tabLst/>
        <a:defRPr sz="4000" b="1" i="0" u="none" strike="noStrike" cap="none" spc="0" baseline="0">
          <a:solidFill>
            <a:schemeClr val="accent2"/>
          </a:solidFill>
          <a:uFillTx/>
          <a:latin typeface="+mn-lt"/>
          <a:ea typeface="+mn-ea"/>
          <a:cs typeface="+mn-cs"/>
          <a:sym typeface="Arial"/>
        </a:defRPr>
      </a:lvl2pPr>
      <a:lvl3pPr marL="0" marR="0" indent="0" algn="ctr" defTabSz="457200" rtl="0" latinLnBrk="0">
        <a:lnSpc>
          <a:spcPct val="100000"/>
        </a:lnSpc>
        <a:spcBef>
          <a:spcPts val="0"/>
        </a:spcBef>
        <a:spcAft>
          <a:spcPts val="0"/>
        </a:spcAft>
        <a:buClrTx/>
        <a:buSzTx/>
        <a:buFontTx/>
        <a:buNone/>
        <a:tabLst/>
        <a:defRPr sz="4000" b="1" i="0" u="none" strike="noStrike" cap="none" spc="0" baseline="0">
          <a:solidFill>
            <a:schemeClr val="accent2"/>
          </a:solidFill>
          <a:uFillTx/>
          <a:latin typeface="+mn-lt"/>
          <a:ea typeface="+mn-ea"/>
          <a:cs typeface="+mn-cs"/>
          <a:sym typeface="Arial"/>
        </a:defRPr>
      </a:lvl3pPr>
      <a:lvl4pPr marL="0" marR="0" indent="0" algn="ctr" defTabSz="457200" rtl="0" latinLnBrk="0">
        <a:lnSpc>
          <a:spcPct val="100000"/>
        </a:lnSpc>
        <a:spcBef>
          <a:spcPts val="0"/>
        </a:spcBef>
        <a:spcAft>
          <a:spcPts val="0"/>
        </a:spcAft>
        <a:buClrTx/>
        <a:buSzTx/>
        <a:buFontTx/>
        <a:buNone/>
        <a:tabLst/>
        <a:defRPr sz="4000" b="1" i="0" u="none" strike="noStrike" cap="none" spc="0" baseline="0">
          <a:solidFill>
            <a:schemeClr val="accent2"/>
          </a:solidFill>
          <a:uFillTx/>
          <a:latin typeface="+mn-lt"/>
          <a:ea typeface="+mn-ea"/>
          <a:cs typeface="+mn-cs"/>
          <a:sym typeface="Arial"/>
        </a:defRPr>
      </a:lvl4pPr>
      <a:lvl5pPr marL="0" marR="0" indent="0" algn="ctr" defTabSz="457200" rtl="0" latinLnBrk="0">
        <a:lnSpc>
          <a:spcPct val="100000"/>
        </a:lnSpc>
        <a:spcBef>
          <a:spcPts val="0"/>
        </a:spcBef>
        <a:spcAft>
          <a:spcPts val="0"/>
        </a:spcAft>
        <a:buClrTx/>
        <a:buSzTx/>
        <a:buFontTx/>
        <a:buNone/>
        <a:tabLst/>
        <a:defRPr sz="4000" b="1" i="0" u="none" strike="noStrike" cap="none" spc="0" baseline="0">
          <a:solidFill>
            <a:schemeClr val="accent2"/>
          </a:solidFill>
          <a:uFillTx/>
          <a:latin typeface="+mn-lt"/>
          <a:ea typeface="+mn-ea"/>
          <a:cs typeface="+mn-cs"/>
          <a:sym typeface="Arial"/>
        </a:defRPr>
      </a:lvl5pPr>
      <a:lvl6pPr marL="0" marR="0" indent="0" algn="ctr" defTabSz="457200" rtl="0" latinLnBrk="0">
        <a:lnSpc>
          <a:spcPct val="100000"/>
        </a:lnSpc>
        <a:spcBef>
          <a:spcPts val="0"/>
        </a:spcBef>
        <a:spcAft>
          <a:spcPts val="0"/>
        </a:spcAft>
        <a:buClrTx/>
        <a:buSzTx/>
        <a:buFontTx/>
        <a:buNone/>
        <a:tabLst/>
        <a:defRPr sz="4000" b="1" i="0" u="none" strike="noStrike" cap="none" spc="0" baseline="0">
          <a:solidFill>
            <a:schemeClr val="accent2"/>
          </a:solidFill>
          <a:uFillTx/>
          <a:latin typeface="+mn-lt"/>
          <a:ea typeface="+mn-ea"/>
          <a:cs typeface="+mn-cs"/>
          <a:sym typeface="Arial"/>
        </a:defRPr>
      </a:lvl6pPr>
      <a:lvl7pPr marL="0" marR="0" indent="0" algn="ctr" defTabSz="457200" rtl="0" latinLnBrk="0">
        <a:lnSpc>
          <a:spcPct val="100000"/>
        </a:lnSpc>
        <a:spcBef>
          <a:spcPts val="0"/>
        </a:spcBef>
        <a:spcAft>
          <a:spcPts val="0"/>
        </a:spcAft>
        <a:buClrTx/>
        <a:buSzTx/>
        <a:buFontTx/>
        <a:buNone/>
        <a:tabLst/>
        <a:defRPr sz="4000" b="1" i="0" u="none" strike="noStrike" cap="none" spc="0" baseline="0">
          <a:solidFill>
            <a:schemeClr val="accent2"/>
          </a:solidFill>
          <a:uFillTx/>
          <a:latin typeface="+mn-lt"/>
          <a:ea typeface="+mn-ea"/>
          <a:cs typeface="+mn-cs"/>
          <a:sym typeface="Arial"/>
        </a:defRPr>
      </a:lvl7pPr>
      <a:lvl8pPr marL="0" marR="0" indent="0" algn="ctr" defTabSz="457200" rtl="0" latinLnBrk="0">
        <a:lnSpc>
          <a:spcPct val="100000"/>
        </a:lnSpc>
        <a:spcBef>
          <a:spcPts val="0"/>
        </a:spcBef>
        <a:spcAft>
          <a:spcPts val="0"/>
        </a:spcAft>
        <a:buClrTx/>
        <a:buSzTx/>
        <a:buFontTx/>
        <a:buNone/>
        <a:tabLst/>
        <a:defRPr sz="4000" b="1" i="0" u="none" strike="noStrike" cap="none" spc="0" baseline="0">
          <a:solidFill>
            <a:schemeClr val="accent2"/>
          </a:solidFill>
          <a:uFillTx/>
          <a:latin typeface="+mn-lt"/>
          <a:ea typeface="+mn-ea"/>
          <a:cs typeface="+mn-cs"/>
          <a:sym typeface="Arial"/>
        </a:defRPr>
      </a:lvl8pPr>
      <a:lvl9pPr marL="0" marR="0" indent="0" algn="ctr" defTabSz="457200" rtl="0" latinLnBrk="0">
        <a:lnSpc>
          <a:spcPct val="100000"/>
        </a:lnSpc>
        <a:spcBef>
          <a:spcPts val="0"/>
        </a:spcBef>
        <a:spcAft>
          <a:spcPts val="0"/>
        </a:spcAft>
        <a:buClrTx/>
        <a:buSzTx/>
        <a:buFontTx/>
        <a:buNone/>
        <a:tabLst/>
        <a:defRPr sz="4000" b="1" i="0" u="none" strike="noStrike" cap="none" spc="0" baseline="0">
          <a:solidFill>
            <a:schemeClr val="accent2"/>
          </a:solidFill>
          <a:uFillTx/>
          <a:latin typeface="+mn-lt"/>
          <a:ea typeface="+mn-ea"/>
          <a:cs typeface="+mn-cs"/>
          <a:sym typeface="Arial"/>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Arial"/>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Arial"/>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Arial"/>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Arial"/>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Arial"/>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Arial"/>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Arial"/>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Arial"/>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Arial"/>
        </a:defRPr>
      </a:lvl9pPr>
    </p:bodyStyle>
    <p:otherStyle>
      <a:lvl1pPr marL="0" marR="0" indent="0" algn="l"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1pPr>
      <a:lvl2pPr marL="0" marR="0" indent="457200" algn="l"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2pPr>
      <a:lvl3pPr marL="0" marR="0" indent="914400" algn="l"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3pPr>
      <a:lvl4pPr marL="0" marR="0" indent="1371600" algn="l"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4pPr>
      <a:lvl5pPr marL="0" marR="0" indent="1828800" algn="l"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5pPr>
      <a:lvl6pPr marL="0" marR="0" indent="2286000" algn="l"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6pPr>
      <a:lvl7pPr marL="0" marR="0" indent="2743200" algn="l"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7pPr>
      <a:lvl8pPr marL="0" marR="0" indent="3200400" algn="l"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8pPr>
      <a:lvl9pPr marL="0" marR="0" indent="3657600" algn="l"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hyperlink" Target="https://cssprofile.collegeboard.or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studentaid.gov/"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studentaid.gov/"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njfams.hesaa.org"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www.hesaa.org/pages/NJBESTHome.aspx"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hyperlink" Target="https://studentaid.gov/h/apply-for-aid/fafsa"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hyperlink" Target="http://www.hesaa.org" TargetMode="External"/><Relationship Id="rId7" Type="http://schemas.openxmlformats.org/officeDocument/2006/relationships/hyperlink" Target="http://www.hesaa.org/pages/financialaidhub" TargetMode="External"/><Relationship Id="rId2" Type="http://schemas.openxmlformats.org/officeDocument/2006/relationships/hyperlink" Target="mailto:CustomerCare@hesaa.org" TargetMode="External"/><Relationship Id="rId1" Type="http://schemas.openxmlformats.org/officeDocument/2006/relationships/slideLayout" Target="../slideLayouts/slideLayout7.xml"/><Relationship Id="rId6" Type="http://schemas.openxmlformats.org/officeDocument/2006/relationships/hyperlink" Target="https://njfams.hesaa.org" TargetMode="External"/><Relationship Id="rId5" Type="http://schemas.openxmlformats.org/officeDocument/2006/relationships/hyperlink" Target="http://www.njclass.org" TargetMode="External"/><Relationship Id="rId4" Type="http://schemas.openxmlformats.org/officeDocument/2006/relationships/hyperlink" Target="http://www.njgrants.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 Box 1027"/>
          <p:cNvSpPr txBox="1"/>
          <p:nvPr/>
        </p:nvSpPr>
        <p:spPr>
          <a:xfrm>
            <a:off x="45719" y="1520378"/>
            <a:ext cx="9052562" cy="4154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4400" b="1">
                <a:solidFill>
                  <a:schemeClr val="accent3"/>
                </a:solidFill>
              </a:defRPr>
            </a:pPr>
            <a:endParaRPr dirty="0"/>
          </a:p>
          <a:p>
            <a:pPr algn="ctr">
              <a:defRPr sz="4400" b="1">
                <a:solidFill>
                  <a:schemeClr val="accent3"/>
                </a:solidFill>
              </a:defRPr>
            </a:pPr>
            <a:r>
              <a:rPr lang="en-US" dirty="0"/>
              <a:t>2024-2025</a:t>
            </a:r>
          </a:p>
          <a:p>
            <a:pPr algn="ctr">
              <a:defRPr sz="4400" b="1">
                <a:solidFill>
                  <a:schemeClr val="accent3"/>
                </a:solidFill>
              </a:defRPr>
            </a:pPr>
            <a:r>
              <a:rPr dirty="0"/>
              <a:t>Financial Aid </a:t>
            </a:r>
            <a:endParaRPr lang="en-US" dirty="0"/>
          </a:p>
          <a:p>
            <a:pPr algn="ctr">
              <a:defRPr sz="4400" b="1">
                <a:solidFill>
                  <a:schemeClr val="accent3"/>
                </a:solidFill>
              </a:defRPr>
            </a:pPr>
            <a:r>
              <a:rPr lang="en-US" dirty="0"/>
              <a:t>Demystifying The </a:t>
            </a:r>
            <a:r>
              <a:rPr dirty="0"/>
              <a:t>P</a:t>
            </a:r>
            <a:r>
              <a:rPr lang="en-US" dirty="0"/>
              <a:t>rocess</a:t>
            </a:r>
          </a:p>
          <a:p>
            <a:pPr algn="ctr">
              <a:defRPr sz="4400" b="1">
                <a:solidFill>
                  <a:schemeClr val="accent3"/>
                </a:solidFill>
              </a:defRPr>
            </a:pPr>
            <a:br>
              <a:rPr dirty="0"/>
            </a:br>
            <a:endParaRPr dirty="0"/>
          </a:p>
        </p:txBody>
      </p:sp>
      <p:pic>
        <p:nvPicPr>
          <p:cNvPr id="127" name="Picture 3" descr="Picture 3"/>
          <p:cNvPicPr>
            <a:picLocks noChangeAspect="1"/>
          </p:cNvPicPr>
          <p:nvPr/>
        </p:nvPicPr>
        <p:blipFill>
          <a:blip r:embed="rId2"/>
          <a:stretch>
            <a:fillRect/>
          </a:stretch>
        </p:blipFill>
        <p:spPr>
          <a:xfrm>
            <a:off x="2633640" y="4798004"/>
            <a:ext cx="3876721" cy="1524001"/>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Footer Placeholder 3"/>
          <p:cNvSpPr txBox="1"/>
          <p:nvPr/>
        </p:nvSpPr>
        <p:spPr>
          <a:xfrm>
            <a:off x="1557079" y="6258437"/>
            <a:ext cx="385734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93" name="Rectangle 2"/>
          <p:cNvSpPr txBox="1">
            <a:spLocks noGrp="1"/>
          </p:cNvSpPr>
          <p:nvPr>
            <p:ph type="title"/>
          </p:nvPr>
        </p:nvSpPr>
        <p:spPr>
          <a:xfrm>
            <a:off x="457200" y="279400"/>
            <a:ext cx="8229600" cy="1143000"/>
          </a:xfrm>
          <a:prstGeom prst="rect">
            <a:avLst/>
          </a:prstGeom>
        </p:spPr>
        <p:txBody>
          <a:bodyPr lIns="46037" tIns="46037" rIns="46037" bIns="46037">
            <a:normAutofit fontScale="90000"/>
          </a:bodyPr>
          <a:lstStyle/>
          <a:p>
            <a:pPr defTabSz="420623">
              <a:defRPr sz="3680"/>
            </a:pPr>
            <a:r>
              <a:t>Types of Aid:</a:t>
            </a:r>
            <a:br/>
            <a:r>
              <a:t>State Grants &amp; Scholarships</a:t>
            </a:r>
          </a:p>
        </p:txBody>
      </p:sp>
      <p:sp>
        <p:nvSpPr>
          <p:cNvPr id="194" name="Slide Number Placeholder 5"/>
          <p:cNvSpPr txBox="1">
            <a:spLocks noGrp="1"/>
          </p:cNvSpPr>
          <p:nvPr>
            <p:ph type="sldNum" sz="quarter" idx="2"/>
          </p:nvPr>
        </p:nvSpPr>
        <p:spPr>
          <a:xfrm>
            <a:off x="8759758" y="6273934"/>
            <a:ext cx="222850" cy="2311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
        <p:nvSpPr>
          <p:cNvPr id="195" name="Rectangle 3"/>
          <p:cNvSpPr txBox="1">
            <a:spLocks noGrp="1"/>
          </p:cNvSpPr>
          <p:nvPr>
            <p:ph type="body" idx="4294967295"/>
          </p:nvPr>
        </p:nvSpPr>
        <p:spPr>
          <a:xfrm>
            <a:off x="298807" y="1492191"/>
            <a:ext cx="8665442" cy="4043142"/>
          </a:xfrm>
          <a:prstGeom prst="rect">
            <a:avLst/>
          </a:prstGeom>
        </p:spPr>
        <p:txBody>
          <a:bodyPr lIns="50800" tIns="50800" rIns="50800" bIns="50800"/>
          <a:lstStyle/>
          <a:p>
            <a:pPr marL="0" lvl="1" indent="214884" defTabSz="429768">
              <a:lnSpc>
                <a:spcPct val="80000"/>
              </a:lnSpc>
              <a:spcBef>
                <a:spcPts val="1200"/>
              </a:spcBef>
              <a:buSzTx/>
              <a:buFontTx/>
              <a:buNone/>
              <a:defRPr sz="2256" b="1" u="sng"/>
            </a:pPr>
            <a:r>
              <a:t>NJ STARS </a:t>
            </a:r>
          </a:p>
          <a:p>
            <a:pPr marL="429768" lvl="2" indent="-214884" defTabSz="429768">
              <a:spcBef>
                <a:spcPts val="500"/>
              </a:spcBef>
              <a:defRPr sz="1692"/>
            </a:pPr>
            <a:r>
              <a:t>NJ residents who rank in the top 15% of their class at either the end of junior or senior year</a:t>
            </a:r>
          </a:p>
          <a:p>
            <a:pPr marL="429768" lvl="2" indent="-214884" defTabSz="429768">
              <a:spcBef>
                <a:spcPts val="500"/>
              </a:spcBef>
              <a:defRPr sz="1692"/>
            </a:pPr>
            <a:r>
              <a:t>Students must attain a cumulative GPA of 3.0 or higher at the start of the third semester at the county college to remain an NJ STAR</a:t>
            </a:r>
            <a:endParaRPr b="1" u="sng"/>
          </a:p>
          <a:p>
            <a:pPr marL="0" lvl="1" indent="429768" defTabSz="429768">
              <a:spcBef>
                <a:spcPts val="300"/>
              </a:spcBef>
              <a:buSzTx/>
              <a:buNone/>
              <a:defRPr sz="1316"/>
            </a:pPr>
            <a:endParaRPr b="1" u="sng"/>
          </a:p>
          <a:p>
            <a:pPr marL="0" lvl="1" indent="214884" defTabSz="914400">
              <a:spcBef>
                <a:spcPts val="1200"/>
              </a:spcBef>
              <a:buSzTx/>
              <a:buFontTx/>
              <a:buNone/>
              <a:defRPr sz="2256" b="1" u="sng"/>
            </a:pPr>
            <a:r>
              <a:t>NJ STARS II</a:t>
            </a:r>
          </a:p>
          <a:p>
            <a:pPr marL="429768" lvl="2" indent="-214884" defTabSz="429768">
              <a:spcBef>
                <a:spcPts val="500"/>
              </a:spcBef>
              <a:defRPr sz="1692"/>
            </a:pPr>
            <a:r>
              <a:t>Received NJSTARS funding and have a family taxable income of less than $250,000</a:t>
            </a:r>
          </a:p>
          <a:p>
            <a:pPr marL="429768" lvl="2" indent="-214884" defTabSz="429768">
              <a:spcBef>
                <a:spcPts val="500"/>
              </a:spcBef>
              <a:defRPr sz="1692"/>
            </a:pPr>
            <a:r>
              <a:t>Must earn an associates degree and graduate with a 3.25 GPA or higher </a:t>
            </a:r>
          </a:p>
          <a:p>
            <a:pPr marL="429768" lvl="2" indent="-214884" defTabSz="429768">
              <a:spcBef>
                <a:spcPts val="500"/>
              </a:spcBef>
              <a:defRPr sz="1692"/>
            </a:pPr>
            <a:r>
              <a:t>May receive up to $2,500 annually for a public or private 4-year NJ college or university</a:t>
            </a:r>
          </a:p>
          <a:p>
            <a:pPr marL="429768" lvl="2" indent="-214884" defTabSz="429768">
              <a:spcBef>
                <a:spcPts val="500"/>
              </a:spcBef>
              <a:defRPr sz="1692"/>
            </a:pPr>
            <a:r>
              <a:t>Must take at least 12 college credits or 6 credits with a qualified doctors note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Footer Placeholder 3"/>
          <p:cNvSpPr txBox="1"/>
          <p:nvPr/>
        </p:nvSpPr>
        <p:spPr>
          <a:xfrm>
            <a:off x="1557079" y="6258437"/>
            <a:ext cx="385734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07" name="Rectangle 3"/>
          <p:cNvSpPr txBox="1">
            <a:spLocks noGrp="1"/>
          </p:cNvSpPr>
          <p:nvPr>
            <p:ph type="body" sz="half" idx="4294967295"/>
          </p:nvPr>
        </p:nvSpPr>
        <p:spPr>
          <a:xfrm>
            <a:off x="250306" y="1559966"/>
            <a:ext cx="8928608" cy="1732216"/>
          </a:xfrm>
          <a:prstGeom prst="rect">
            <a:avLst/>
          </a:prstGeom>
        </p:spPr>
        <p:txBody>
          <a:bodyPr/>
          <a:lstStyle/>
          <a:p>
            <a:pPr marL="0" lvl="1" indent="228600">
              <a:spcBef>
                <a:spcPts val="1100"/>
              </a:spcBef>
              <a:buSzTx/>
              <a:buFontTx/>
              <a:buNone/>
              <a:defRPr sz="2400" b="1" u="sng"/>
            </a:pPr>
            <a:r>
              <a:t>Community College Opportunity Grant (CCOG)</a:t>
            </a:r>
          </a:p>
          <a:p>
            <a:pPr marL="0" lvl="1" indent="228600">
              <a:spcBef>
                <a:spcPts val="800"/>
              </a:spcBef>
              <a:buSzTx/>
              <a:buFontTx/>
              <a:buNone/>
              <a:defRPr sz="1800" b="1"/>
            </a:pPr>
            <a:r>
              <a:t>Pays for all or part of the cost of Tuition and Approved fees</a:t>
            </a:r>
          </a:p>
          <a:p>
            <a:pPr marL="457200" lvl="1" indent="-228600">
              <a:spcBef>
                <a:spcPts val="800"/>
              </a:spcBef>
              <a:buFontTx/>
              <a:buChar char="•"/>
              <a:defRPr sz="1800"/>
            </a:pPr>
            <a:r>
              <a:t>Must take a minimum of six credits per semester</a:t>
            </a:r>
          </a:p>
          <a:p>
            <a:pPr marL="457200" lvl="1" indent="-228600">
              <a:spcBef>
                <a:spcPts val="800"/>
              </a:spcBef>
              <a:buFontTx/>
              <a:buChar char="•"/>
              <a:defRPr sz="1800"/>
            </a:pPr>
            <a:r>
              <a:t>Must make satisfactory academic progress</a:t>
            </a:r>
          </a:p>
        </p:txBody>
      </p:sp>
      <p:sp>
        <p:nvSpPr>
          <p:cNvPr id="208" name="Title 2"/>
          <p:cNvSpPr txBox="1">
            <a:spLocks noGrp="1"/>
          </p:cNvSpPr>
          <p:nvPr>
            <p:ph type="title"/>
          </p:nvPr>
        </p:nvSpPr>
        <p:spPr>
          <a:xfrm>
            <a:off x="457200" y="279400"/>
            <a:ext cx="8229600" cy="1143000"/>
          </a:xfrm>
          <a:prstGeom prst="rect">
            <a:avLst/>
          </a:prstGeom>
        </p:spPr>
        <p:txBody>
          <a:bodyPr>
            <a:normAutofit fontScale="90000"/>
          </a:bodyPr>
          <a:lstStyle/>
          <a:p>
            <a:pPr defTabSz="420623">
              <a:defRPr sz="3680"/>
            </a:pPr>
            <a:r>
              <a:t>Types of Aid:</a:t>
            </a:r>
            <a:br/>
            <a:r>
              <a:t>State Grants &amp; Scholarships</a:t>
            </a:r>
          </a:p>
        </p:txBody>
      </p:sp>
      <p:sp>
        <p:nvSpPr>
          <p:cNvPr id="209"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graphicFrame>
        <p:nvGraphicFramePr>
          <p:cNvPr id="210" name="Table 5"/>
          <p:cNvGraphicFramePr/>
          <p:nvPr>
            <p:extLst>
              <p:ext uri="{D42A27DB-BD31-4B8C-83A1-F6EECF244321}">
                <p14:modId xmlns:p14="http://schemas.microsoft.com/office/powerpoint/2010/main" val="1375281195"/>
              </p:ext>
            </p:extLst>
          </p:nvPr>
        </p:nvGraphicFramePr>
        <p:xfrm>
          <a:off x="599809" y="3436098"/>
          <a:ext cx="8229600" cy="2224039"/>
        </p:xfrm>
        <a:graphic>
          <a:graphicData uri="http://schemas.openxmlformats.org/drawingml/2006/table">
            <a:tbl>
              <a:tblPr firstRow="1" bandRow="1">
                <a:tableStyleId>{4C3C2611-4C71-4FC5-86AE-919BDF0F9419}</a:tableStyleId>
              </a:tblPr>
              <a:tblGrid>
                <a:gridCol w="1798772">
                  <a:extLst>
                    <a:ext uri="{9D8B030D-6E8A-4147-A177-3AD203B41FA5}">
                      <a16:colId xmlns:a16="http://schemas.microsoft.com/office/drawing/2014/main" val="20000"/>
                    </a:ext>
                  </a:extLst>
                </a:gridCol>
                <a:gridCol w="6430828">
                  <a:extLst>
                    <a:ext uri="{9D8B030D-6E8A-4147-A177-3AD203B41FA5}">
                      <a16:colId xmlns:a16="http://schemas.microsoft.com/office/drawing/2014/main" val="20001"/>
                    </a:ext>
                  </a:extLst>
                </a:gridCol>
              </a:tblGrid>
              <a:tr h="499553">
                <a:tc>
                  <a:txBody>
                    <a:bodyPr/>
                    <a:lstStyle/>
                    <a:p>
                      <a:pPr defTabSz="457200">
                        <a:defRPr sz="1800" b="0">
                          <a:solidFill>
                            <a:srgbClr val="000000"/>
                          </a:solidFill>
                        </a:defRPr>
                      </a:pPr>
                      <a:r>
                        <a:rPr b="1">
                          <a:solidFill>
                            <a:srgbClr val="FFFFFF"/>
                          </a:solidFill>
                        </a:rPr>
                        <a:t>Tier I</a:t>
                      </a:r>
                    </a:p>
                  </a:txBody>
                  <a:tcPr marL="45720" marR="45720" anchor="ctr" horzOverflow="overflow">
                    <a:solidFill>
                      <a:srgbClr val="96A6E1"/>
                    </a:solidFill>
                  </a:tcPr>
                </a:tc>
                <a:tc>
                  <a:txBody>
                    <a:bodyPr/>
                    <a:lstStyle/>
                    <a:p>
                      <a:pPr defTabSz="457200">
                        <a:defRPr sz="1800" b="0">
                          <a:solidFill>
                            <a:srgbClr val="000000"/>
                          </a:solidFill>
                        </a:defRPr>
                      </a:pPr>
                      <a:r>
                        <a:rPr b="1">
                          <a:solidFill>
                            <a:srgbClr val="FFFFFF"/>
                          </a:solidFill>
                        </a:rPr>
                        <a:t>AGI - $0 - $65,000 for maximum award</a:t>
                      </a:r>
                    </a:p>
                  </a:txBody>
                  <a:tcPr marL="45720" marR="45720" anchor="ctr" horzOverflow="overflow">
                    <a:solidFill>
                      <a:srgbClr val="96A6E1"/>
                    </a:solidFill>
                  </a:tcPr>
                </a:tc>
                <a:extLst>
                  <a:ext uri="{0D108BD9-81ED-4DB2-BD59-A6C34878D82A}">
                    <a16:rowId xmlns:a16="http://schemas.microsoft.com/office/drawing/2014/main" val="10000"/>
                  </a:ext>
                </a:extLst>
              </a:tr>
              <a:tr h="862243">
                <a:tc>
                  <a:txBody>
                    <a:bodyPr/>
                    <a:lstStyle/>
                    <a:p>
                      <a:pPr defTabSz="457200">
                        <a:defRPr sz="1800"/>
                      </a:pPr>
                      <a:r>
                        <a:t>Tier II</a:t>
                      </a:r>
                    </a:p>
                  </a:txBody>
                  <a:tcPr marL="45720" marR="45720" anchor="ctr" horzOverflow="overflow"/>
                </a:tc>
                <a:tc>
                  <a:txBody>
                    <a:bodyPr/>
                    <a:lstStyle/>
                    <a:p>
                      <a:pPr defTabSz="457200">
                        <a:defRPr sz="1800"/>
                      </a:pPr>
                      <a:r>
                        <a:rPr dirty="0"/>
                        <a:t>AGI - $65,001 – 80,000 for 50% of the maximum award at that institution</a:t>
                      </a:r>
                    </a:p>
                  </a:txBody>
                  <a:tcPr marL="45720" marR="45720" anchor="ctr" horzOverflow="overflow">
                    <a:solidFill>
                      <a:srgbClr val="CAD3F0"/>
                    </a:solidFill>
                  </a:tcPr>
                </a:tc>
                <a:extLst>
                  <a:ext uri="{0D108BD9-81ED-4DB2-BD59-A6C34878D82A}">
                    <a16:rowId xmlns:a16="http://schemas.microsoft.com/office/drawing/2014/main" val="10001"/>
                  </a:ext>
                </a:extLst>
              </a:tr>
              <a:tr h="862243">
                <a:tc>
                  <a:txBody>
                    <a:bodyPr/>
                    <a:lstStyle/>
                    <a:p>
                      <a:pPr defTabSz="457200">
                        <a:defRPr sz="1800"/>
                      </a:pPr>
                      <a:r>
                        <a:t>Tier III</a:t>
                      </a:r>
                    </a:p>
                  </a:txBody>
                  <a:tcPr marL="45720" marR="45720" anchor="ctr" horzOverflow="overflow"/>
                </a:tc>
                <a:tc>
                  <a:txBody>
                    <a:bodyPr/>
                    <a:lstStyle/>
                    <a:p>
                      <a:pPr defTabSz="457200">
                        <a:defRPr sz="1800"/>
                      </a:pPr>
                      <a:r>
                        <a:rPr dirty="0"/>
                        <a:t>AGI - $80,001 - $100,000 for 33% of the maximum award at that institution</a:t>
                      </a:r>
                    </a:p>
                  </a:txBody>
                  <a:tcPr marL="45720" marR="45720" anchor="ctr" horzOverflow="overflow"/>
                </a:tc>
                <a:extLst>
                  <a:ext uri="{0D108BD9-81ED-4DB2-BD59-A6C34878D82A}">
                    <a16:rowId xmlns:a16="http://schemas.microsoft.com/office/drawing/2014/main" val="10002"/>
                  </a:ext>
                </a:extLst>
              </a:tr>
            </a:tbl>
          </a:graphicData>
        </a:graphic>
      </p:graphicFrame>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Footer Placeholder 3"/>
          <p:cNvSpPr txBox="1"/>
          <p:nvPr/>
        </p:nvSpPr>
        <p:spPr>
          <a:xfrm>
            <a:off x="1557079" y="6258437"/>
            <a:ext cx="385734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15" name="Title 2"/>
          <p:cNvSpPr txBox="1">
            <a:spLocks noGrp="1"/>
          </p:cNvSpPr>
          <p:nvPr>
            <p:ph type="title"/>
          </p:nvPr>
        </p:nvSpPr>
        <p:spPr>
          <a:xfrm>
            <a:off x="457200" y="279400"/>
            <a:ext cx="8229600" cy="1143000"/>
          </a:xfrm>
          <a:prstGeom prst="rect">
            <a:avLst/>
          </a:prstGeom>
        </p:spPr>
        <p:txBody>
          <a:bodyPr>
            <a:normAutofit fontScale="90000"/>
          </a:bodyPr>
          <a:lstStyle/>
          <a:p>
            <a:pPr defTabSz="420623">
              <a:defRPr sz="3680"/>
            </a:pPr>
            <a:r>
              <a:t>Types of Aid:</a:t>
            </a:r>
            <a:br/>
            <a:r>
              <a:t>State Grants &amp; Scholarships</a:t>
            </a:r>
          </a:p>
        </p:txBody>
      </p:sp>
      <p:sp>
        <p:nvSpPr>
          <p:cNvPr id="216"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graphicFrame>
        <p:nvGraphicFramePr>
          <p:cNvPr id="217" name="Table 5"/>
          <p:cNvGraphicFramePr/>
          <p:nvPr/>
        </p:nvGraphicFramePr>
        <p:xfrm>
          <a:off x="488696" y="3362253"/>
          <a:ext cx="8347527" cy="2224039"/>
        </p:xfrm>
        <a:graphic>
          <a:graphicData uri="http://schemas.openxmlformats.org/drawingml/2006/table">
            <a:tbl>
              <a:tblPr firstRow="1" bandRow="1">
                <a:tableStyleId>{4C3C2611-4C71-4FC5-86AE-919BDF0F9419}</a:tableStyleId>
              </a:tblPr>
              <a:tblGrid>
                <a:gridCol w="1824547">
                  <a:extLst>
                    <a:ext uri="{9D8B030D-6E8A-4147-A177-3AD203B41FA5}">
                      <a16:colId xmlns:a16="http://schemas.microsoft.com/office/drawing/2014/main" val="20000"/>
                    </a:ext>
                  </a:extLst>
                </a:gridCol>
                <a:gridCol w="6522980">
                  <a:extLst>
                    <a:ext uri="{9D8B030D-6E8A-4147-A177-3AD203B41FA5}">
                      <a16:colId xmlns:a16="http://schemas.microsoft.com/office/drawing/2014/main" val="20001"/>
                    </a:ext>
                  </a:extLst>
                </a:gridCol>
              </a:tblGrid>
              <a:tr h="499553">
                <a:tc>
                  <a:txBody>
                    <a:bodyPr/>
                    <a:lstStyle/>
                    <a:p>
                      <a:pPr defTabSz="457200">
                        <a:defRPr sz="1800" b="0">
                          <a:solidFill>
                            <a:srgbClr val="000000"/>
                          </a:solidFill>
                        </a:defRPr>
                      </a:pPr>
                      <a:r>
                        <a:rPr b="1">
                          <a:solidFill>
                            <a:srgbClr val="FFFFFF"/>
                          </a:solidFill>
                        </a:rPr>
                        <a:t>Tier I</a:t>
                      </a:r>
                    </a:p>
                  </a:txBody>
                  <a:tcPr marL="45720" marR="45720" anchor="ctr" horzOverflow="overflow">
                    <a:solidFill>
                      <a:srgbClr val="96A6E1"/>
                    </a:solidFill>
                  </a:tcPr>
                </a:tc>
                <a:tc>
                  <a:txBody>
                    <a:bodyPr/>
                    <a:lstStyle/>
                    <a:p>
                      <a:pPr defTabSz="457200">
                        <a:defRPr sz="1800" b="0">
                          <a:solidFill>
                            <a:srgbClr val="000000"/>
                          </a:solidFill>
                        </a:defRPr>
                      </a:pPr>
                      <a:r>
                        <a:rPr b="1">
                          <a:solidFill>
                            <a:srgbClr val="FFFFFF"/>
                          </a:solidFill>
                        </a:rPr>
                        <a:t>AGI - $0 - $65,000 for maximum award</a:t>
                      </a:r>
                    </a:p>
                  </a:txBody>
                  <a:tcPr marL="45720" marR="45720" anchor="ctr" horzOverflow="overflow">
                    <a:solidFill>
                      <a:srgbClr val="96A6E1"/>
                    </a:solidFill>
                  </a:tcPr>
                </a:tc>
                <a:extLst>
                  <a:ext uri="{0D108BD9-81ED-4DB2-BD59-A6C34878D82A}">
                    <a16:rowId xmlns:a16="http://schemas.microsoft.com/office/drawing/2014/main" val="10000"/>
                  </a:ext>
                </a:extLst>
              </a:tr>
              <a:tr h="862243">
                <a:tc>
                  <a:txBody>
                    <a:bodyPr/>
                    <a:lstStyle/>
                    <a:p>
                      <a:pPr defTabSz="457200">
                        <a:defRPr sz="1800"/>
                      </a:pPr>
                      <a:r>
                        <a:t>Tier II</a:t>
                      </a:r>
                    </a:p>
                  </a:txBody>
                  <a:tcPr marL="45720" marR="45720" anchor="ctr" horzOverflow="overflow"/>
                </a:tc>
                <a:tc>
                  <a:txBody>
                    <a:bodyPr/>
                    <a:lstStyle/>
                    <a:p>
                      <a:pPr defTabSz="457200">
                        <a:defRPr sz="1800"/>
                      </a:pPr>
                      <a:r>
                        <a:t>AGI - $65.001 – 80,000 will pay a discounted price of no more than $7,500</a:t>
                      </a:r>
                    </a:p>
                  </a:txBody>
                  <a:tcPr marL="45720" marR="45720" anchor="ctr" horzOverflow="overflow">
                    <a:solidFill>
                      <a:srgbClr val="CAD3F0"/>
                    </a:solidFill>
                  </a:tcPr>
                </a:tc>
                <a:extLst>
                  <a:ext uri="{0D108BD9-81ED-4DB2-BD59-A6C34878D82A}">
                    <a16:rowId xmlns:a16="http://schemas.microsoft.com/office/drawing/2014/main" val="10001"/>
                  </a:ext>
                </a:extLst>
              </a:tr>
              <a:tr h="862243">
                <a:tc>
                  <a:txBody>
                    <a:bodyPr/>
                    <a:lstStyle/>
                    <a:p>
                      <a:pPr defTabSz="457200">
                        <a:defRPr sz="1800"/>
                      </a:pPr>
                      <a:r>
                        <a:t>Tier III</a:t>
                      </a:r>
                    </a:p>
                  </a:txBody>
                  <a:tcPr marL="45720" marR="45720" anchor="ctr" horzOverflow="overflow"/>
                </a:tc>
                <a:tc>
                  <a:txBody>
                    <a:bodyPr/>
                    <a:lstStyle/>
                    <a:p>
                      <a:pPr defTabSz="457200">
                        <a:defRPr sz="1800"/>
                      </a:pPr>
                      <a:r>
                        <a:t>AGI - $80,001 - $100,000 will pay a discounted price of no more than $10,000</a:t>
                      </a:r>
                    </a:p>
                  </a:txBody>
                  <a:tcPr marL="45720" marR="45720" anchor="ctr" horzOverflow="overflow"/>
                </a:tc>
                <a:extLst>
                  <a:ext uri="{0D108BD9-81ED-4DB2-BD59-A6C34878D82A}">
                    <a16:rowId xmlns:a16="http://schemas.microsoft.com/office/drawing/2014/main" val="10002"/>
                  </a:ext>
                </a:extLst>
              </a:tr>
            </a:tbl>
          </a:graphicData>
        </a:graphic>
      </p:graphicFrame>
      <p:sp>
        <p:nvSpPr>
          <p:cNvPr id="218" name="Garden State Guarantee…"/>
          <p:cNvSpPr txBox="1"/>
          <p:nvPr/>
        </p:nvSpPr>
        <p:spPr>
          <a:xfrm>
            <a:off x="474133" y="1617238"/>
            <a:ext cx="8636001" cy="147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spcBef>
                <a:spcPts val="300"/>
              </a:spcBef>
              <a:buClr>
                <a:srgbClr val="000000"/>
              </a:buClr>
              <a:defRPr sz="1400"/>
            </a:pPr>
            <a:r>
              <a:rPr sz="2400" b="1" u="sng"/>
              <a:t>Garden State Guarantee</a:t>
            </a:r>
            <a:endParaRPr sz="2700" b="1" u="sng"/>
          </a:p>
          <a:p>
            <a:pPr marL="457200" indent="-228600" defTabSz="457200">
              <a:lnSpc>
                <a:spcPct val="120000"/>
              </a:lnSpc>
              <a:spcBef>
                <a:spcPts val="300"/>
              </a:spcBef>
              <a:buClr>
                <a:srgbClr val="000000"/>
              </a:buClr>
              <a:buSzPct val="100000"/>
              <a:buChar char="•"/>
              <a:defRPr sz="1800"/>
            </a:pPr>
            <a:r>
              <a:t>New Jersey State Colleges and Universities </a:t>
            </a:r>
          </a:p>
          <a:p>
            <a:pPr marL="457200" indent="-228600" defTabSz="457200">
              <a:lnSpc>
                <a:spcPct val="120000"/>
              </a:lnSpc>
              <a:spcBef>
                <a:spcPts val="300"/>
              </a:spcBef>
              <a:buClr>
                <a:srgbClr val="000000"/>
              </a:buClr>
              <a:buSzPct val="100000"/>
              <a:buChar char="•"/>
              <a:defRPr sz="1800"/>
            </a:pPr>
            <a:r>
              <a:t>Must make Satisfactory Academic Progress</a:t>
            </a:r>
          </a:p>
          <a:p>
            <a:pPr marL="457200" indent="-228600" defTabSz="457200">
              <a:lnSpc>
                <a:spcPct val="120000"/>
              </a:lnSpc>
              <a:spcBef>
                <a:spcPts val="300"/>
              </a:spcBef>
              <a:buClr>
                <a:srgbClr val="000000"/>
              </a:buClr>
              <a:buSzPct val="100000"/>
              <a:buChar char="•"/>
              <a:defRPr sz="1800"/>
            </a:pPr>
            <a:r>
              <a:t>Available for students in their third and fourth year of enrollment</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Footer Placeholder 3"/>
          <p:cNvSpPr txBox="1"/>
          <p:nvPr/>
        </p:nvSpPr>
        <p:spPr>
          <a:xfrm>
            <a:off x="1557079" y="6258437"/>
            <a:ext cx="385734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23" name="Rectangle 3"/>
          <p:cNvSpPr txBox="1">
            <a:spLocks noGrp="1"/>
          </p:cNvSpPr>
          <p:nvPr>
            <p:ph type="body" idx="4294967295"/>
          </p:nvPr>
        </p:nvSpPr>
        <p:spPr>
          <a:xfrm>
            <a:off x="457200" y="1371738"/>
            <a:ext cx="8229600" cy="4544198"/>
          </a:xfrm>
          <a:prstGeom prst="rect">
            <a:avLst/>
          </a:prstGeom>
        </p:spPr>
        <p:txBody>
          <a:bodyPr/>
          <a:lstStyle/>
          <a:p>
            <a:pPr marL="0" lvl="2" indent="457200">
              <a:spcBef>
                <a:spcPts val="1000"/>
              </a:spcBef>
              <a:buSzTx/>
              <a:buFontTx/>
              <a:buNone/>
              <a:defRPr sz="1600">
                <a:solidFill>
                  <a:srgbClr val="660066"/>
                </a:solidFill>
              </a:defRPr>
            </a:pPr>
            <a:endParaRPr/>
          </a:p>
          <a:p>
            <a:pPr marL="342899" indent="-342899">
              <a:lnSpc>
                <a:spcPct val="120000"/>
              </a:lnSpc>
              <a:spcBef>
                <a:spcPts val="0"/>
              </a:spcBef>
              <a:defRPr sz="2000"/>
            </a:pPr>
            <a:r>
              <a:t>Student enrolls in a bona fide 3 + 1 major/degree program</a:t>
            </a:r>
          </a:p>
          <a:p>
            <a:pPr marL="342899" indent="-342899">
              <a:lnSpc>
                <a:spcPct val="120000"/>
              </a:lnSpc>
              <a:spcBef>
                <a:spcPts val="0"/>
              </a:spcBef>
              <a:defRPr sz="2000"/>
            </a:pPr>
            <a:r>
              <a:t>Student completes the first two years at the community college and earns an Associate Degree</a:t>
            </a:r>
          </a:p>
          <a:p>
            <a:pPr marL="342899" indent="-342899">
              <a:lnSpc>
                <a:spcPct val="120000"/>
              </a:lnSpc>
              <a:spcBef>
                <a:spcPts val="0"/>
              </a:spcBef>
              <a:defRPr sz="2000"/>
            </a:pPr>
            <a:r>
              <a:t>Pays community college tuition and fees for the associate degree and the third year of their program</a:t>
            </a:r>
          </a:p>
          <a:p>
            <a:pPr marL="342899" indent="-342899">
              <a:lnSpc>
                <a:spcPct val="120000"/>
              </a:lnSpc>
              <a:spcBef>
                <a:spcPts val="0"/>
              </a:spcBef>
              <a:defRPr sz="2000"/>
            </a:pPr>
            <a:r>
              <a:t>Attends and pays the four-year institution tuition </a:t>
            </a:r>
            <a:br/>
            <a:r>
              <a:t>and fees in the final year</a:t>
            </a:r>
          </a:p>
          <a:p>
            <a:pPr marL="342899" indent="-342899">
              <a:lnSpc>
                <a:spcPct val="120000"/>
              </a:lnSpc>
              <a:spcBef>
                <a:spcPts val="0"/>
              </a:spcBef>
              <a:defRPr sz="2000"/>
            </a:pPr>
            <a:r>
              <a:t>Meet all other eligibility criteria for TAG, </a:t>
            </a:r>
            <a:br/>
            <a:r>
              <a:t>NJSTARS, CCOG</a:t>
            </a:r>
          </a:p>
        </p:txBody>
      </p:sp>
      <p:sp>
        <p:nvSpPr>
          <p:cNvPr id="224" name="Title 2"/>
          <p:cNvSpPr txBox="1">
            <a:spLocks noGrp="1"/>
          </p:cNvSpPr>
          <p:nvPr>
            <p:ph type="title"/>
          </p:nvPr>
        </p:nvSpPr>
        <p:spPr>
          <a:xfrm>
            <a:off x="457200" y="279400"/>
            <a:ext cx="8229600" cy="1143000"/>
          </a:xfrm>
          <a:prstGeom prst="rect">
            <a:avLst/>
          </a:prstGeom>
        </p:spPr>
        <p:txBody>
          <a:bodyPr/>
          <a:lstStyle>
            <a:lvl1pPr defTabSz="438911">
              <a:defRPr sz="3839"/>
            </a:lvl1pPr>
          </a:lstStyle>
          <a:p>
            <a:r>
              <a:t>3 + 1 Degree Completion Programs</a:t>
            </a:r>
          </a:p>
        </p:txBody>
      </p:sp>
      <p:sp>
        <p:nvSpPr>
          <p:cNvPr id="225"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pic>
        <p:nvPicPr>
          <p:cNvPr id="226" name="gradHat_web.png" descr="gradHat_web.png"/>
          <p:cNvPicPr>
            <a:picLocks noChangeAspect="1"/>
          </p:cNvPicPr>
          <p:nvPr/>
        </p:nvPicPr>
        <p:blipFill>
          <a:blip r:embed="rId2"/>
          <a:stretch>
            <a:fillRect/>
          </a:stretch>
        </p:blipFill>
        <p:spPr>
          <a:xfrm>
            <a:off x="4699000" y="2973199"/>
            <a:ext cx="4761604" cy="3154280"/>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Footer Placeholder 3"/>
          <p:cNvSpPr txBox="1"/>
          <p:nvPr/>
        </p:nvSpPr>
        <p:spPr>
          <a:xfrm>
            <a:off x="1557079" y="6258437"/>
            <a:ext cx="385734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29" name="Rectangle 2"/>
          <p:cNvSpPr txBox="1">
            <a:spLocks noGrp="1"/>
          </p:cNvSpPr>
          <p:nvPr>
            <p:ph type="title"/>
          </p:nvPr>
        </p:nvSpPr>
        <p:spPr>
          <a:prstGeom prst="rect">
            <a:avLst/>
          </a:prstGeom>
        </p:spPr>
        <p:txBody>
          <a:bodyPr lIns="46037" tIns="46037" rIns="46037" bIns="46037">
            <a:normAutofit fontScale="90000"/>
          </a:bodyPr>
          <a:lstStyle>
            <a:lvl1pPr defTabSz="420623">
              <a:defRPr sz="3680"/>
            </a:lvl1pPr>
          </a:lstStyle>
          <a:p>
            <a:r>
              <a:t>Self Help Loans &amp; Gap Shortfall Solutions</a:t>
            </a:r>
          </a:p>
        </p:txBody>
      </p:sp>
      <p:sp>
        <p:nvSpPr>
          <p:cNvPr id="230" name="Rectangle 3"/>
          <p:cNvSpPr txBox="1">
            <a:spLocks noGrp="1"/>
          </p:cNvSpPr>
          <p:nvPr>
            <p:ph type="body" idx="4294967295"/>
          </p:nvPr>
        </p:nvSpPr>
        <p:spPr>
          <a:xfrm>
            <a:off x="678234" y="1838352"/>
            <a:ext cx="8144862" cy="3800598"/>
          </a:xfrm>
          <a:prstGeom prst="rect">
            <a:avLst/>
          </a:prstGeom>
        </p:spPr>
        <p:txBody>
          <a:bodyPr lIns="46037" tIns="46037" rIns="46037" bIns="46037"/>
          <a:lstStyle/>
          <a:p>
            <a:pPr>
              <a:lnSpc>
                <a:spcPct val="120000"/>
              </a:lnSpc>
              <a:spcBef>
                <a:spcPts val="900"/>
              </a:spcBef>
              <a:defRPr sz="2200"/>
            </a:pPr>
            <a:r>
              <a:t>Monthly Payment Plans – offered by the college</a:t>
            </a:r>
          </a:p>
          <a:p>
            <a:pPr>
              <a:lnSpc>
                <a:spcPct val="120000"/>
              </a:lnSpc>
              <a:spcBef>
                <a:spcPts val="900"/>
              </a:spcBef>
              <a:defRPr sz="2200"/>
            </a:pPr>
            <a:r>
              <a:t>Federal Direct Loan Program (1</a:t>
            </a:r>
            <a:r>
              <a:rPr baseline="30000"/>
              <a:t>st</a:t>
            </a:r>
            <a:r>
              <a:t> year dependent student)</a:t>
            </a:r>
          </a:p>
          <a:p>
            <a:pPr marL="742950" lvl="1" indent="-285750">
              <a:lnSpc>
                <a:spcPct val="120000"/>
              </a:lnSpc>
              <a:spcBef>
                <a:spcPts val="900"/>
              </a:spcBef>
              <a:defRPr sz="2200">
                <a:solidFill>
                  <a:srgbClr val="660066"/>
                </a:solidFill>
              </a:defRPr>
            </a:pPr>
            <a:r>
              <a:t>Subsidized Loan $3,500 need based</a:t>
            </a:r>
          </a:p>
          <a:p>
            <a:pPr marL="742950" lvl="1" indent="-285750">
              <a:lnSpc>
                <a:spcPct val="120000"/>
              </a:lnSpc>
              <a:spcBef>
                <a:spcPts val="900"/>
              </a:spcBef>
              <a:defRPr sz="2200">
                <a:solidFill>
                  <a:srgbClr val="660066"/>
                </a:solidFill>
              </a:defRPr>
            </a:pPr>
            <a:r>
              <a:t>Unsubsidized Loan $2,000 additional</a:t>
            </a:r>
            <a:endParaRPr sz="2800"/>
          </a:p>
          <a:p>
            <a:pPr>
              <a:lnSpc>
                <a:spcPct val="120000"/>
              </a:lnSpc>
              <a:spcBef>
                <a:spcPts val="900"/>
              </a:spcBef>
              <a:defRPr sz="2200"/>
            </a:pPr>
            <a:r>
              <a:t>2023 - 2024 - Federal Direct Undergraduate Direct Loans </a:t>
            </a:r>
            <a:br/>
            <a:r>
              <a:t>are 5.50% plus a 1.057% origination fee</a:t>
            </a:r>
          </a:p>
          <a:p>
            <a:pPr marL="0" indent="0">
              <a:lnSpc>
                <a:spcPct val="120000"/>
              </a:lnSpc>
              <a:spcBef>
                <a:spcPts val="900"/>
              </a:spcBef>
              <a:buSzTx/>
              <a:buNone/>
              <a:defRPr sz="2200">
                <a:solidFill>
                  <a:srgbClr val="2A6CAA"/>
                </a:solidFill>
              </a:defRPr>
            </a:pPr>
            <a:br/>
            <a:r>
              <a:rPr sz="1500">
                <a:solidFill>
                  <a:srgbClr val="000000"/>
                </a:solidFill>
              </a:rPr>
              <a:t>2024 – 2025 Rates and fees are subject to change</a:t>
            </a:r>
          </a:p>
        </p:txBody>
      </p:sp>
      <p:sp>
        <p:nvSpPr>
          <p:cNvPr id="231"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m="http://schemas.openxmlformats.org/officeDocument/2006/math" xmlns="">
      <p:transition spd="fast">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Footer Placeholder 3"/>
          <p:cNvSpPr txBox="1"/>
          <p:nvPr/>
        </p:nvSpPr>
        <p:spPr>
          <a:xfrm>
            <a:off x="1557079" y="6258437"/>
            <a:ext cx="385734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36" name="Rectangle 2"/>
          <p:cNvSpPr txBox="1">
            <a:spLocks noGrp="1"/>
          </p:cNvSpPr>
          <p:nvPr>
            <p:ph type="title"/>
          </p:nvPr>
        </p:nvSpPr>
        <p:spPr>
          <a:xfrm>
            <a:off x="5225" y="279400"/>
            <a:ext cx="9133550" cy="1143000"/>
          </a:xfrm>
          <a:prstGeom prst="rect">
            <a:avLst/>
          </a:prstGeom>
        </p:spPr>
        <p:txBody>
          <a:bodyPr lIns="46037" tIns="46037" rIns="46037" bIns="46037">
            <a:normAutofit fontScale="90000"/>
          </a:bodyPr>
          <a:lstStyle/>
          <a:p>
            <a:r>
              <a:t>Self Help Loans to Cover the Gap</a:t>
            </a:r>
            <a:br/>
            <a:r>
              <a:rPr sz="3200" b="0" i="1"/>
              <a:t> </a:t>
            </a:r>
            <a:r>
              <a:rPr sz="2800" b="0"/>
              <a:t>Borrow up to cost of attendance</a:t>
            </a:r>
          </a:p>
        </p:txBody>
      </p:sp>
      <p:sp>
        <p:nvSpPr>
          <p:cNvPr id="237" name="Rectangle 3"/>
          <p:cNvSpPr txBox="1">
            <a:spLocks noGrp="1"/>
          </p:cNvSpPr>
          <p:nvPr>
            <p:ph type="body" idx="4294967295"/>
          </p:nvPr>
        </p:nvSpPr>
        <p:spPr>
          <a:xfrm>
            <a:off x="555625" y="1676897"/>
            <a:ext cx="7749713" cy="4264255"/>
          </a:xfrm>
          <a:prstGeom prst="rect">
            <a:avLst/>
          </a:prstGeom>
        </p:spPr>
        <p:txBody>
          <a:bodyPr lIns="46037" tIns="46037" rIns="46037" bIns="46037">
            <a:normAutofit lnSpcReduction="10000"/>
          </a:bodyPr>
          <a:lstStyle/>
          <a:p>
            <a:pPr>
              <a:lnSpc>
                <a:spcPct val="80000"/>
              </a:lnSpc>
              <a:buSzTx/>
              <a:buNone/>
              <a:defRPr sz="2400" b="1"/>
            </a:pPr>
            <a:r>
              <a:rPr dirty="0"/>
              <a:t>2023 - 2024 - NJCLASS Family Loan Program</a:t>
            </a:r>
          </a:p>
          <a:p>
            <a:pPr marL="457200" indent="-228600">
              <a:lnSpc>
                <a:spcPct val="120000"/>
              </a:lnSpc>
              <a:defRPr sz="1800"/>
            </a:pPr>
            <a:r>
              <a:rPr dirty="0"/>
              <a:t>10 – Year, Fixed-Rate NJCLASS LOAN, starting at 5.49% </a:t>
            </a:r>
          </a:p>
          <a:p>
            <a:pPr marL="457200" indent="-228600">
              <a:lnSpc>
                <a:spcPct val="120000"/>
              </a:lnSpc>
              <a:defRPr sz="1800"/>
            </a:pPr>
            <a:r>
              <a:rPr dirty="0"/>
              <a:t>15 – Year, Fixed-Rate NJCLASS LOAN is 5.69%</a:t>
            </a:r>
          </a:p>
          <a:p>
            <a:pPr marL="457200" indent="-228600">
              <a:lnSpc>
                <a:spcPct val="120000"/>
              </a:lnSpc>
              <a:defRPr sz="1800"/>
            </a:pPr>
            <a:r>
              <a:rPr dirty="0"/>
              <a:t>20 – Year, Fixed-Rate NJCLASS LOAN is 7.49% </a:t>
            </a:r>
          </a:p>
          <a:p>
            <a:pPr>
              <a:lnSpc>
                <a:spcPct val="80000"/>
              </a:lnSpc>
              <a:buSzTx/>
              <a:buNone/>
              <a:defRPr sz="1800">
                <a:solidFill>
                  <a:srgbClr val="660066"/>
                </a:solidFill>
              </a:defRPr>
            </a:pPr>
            <a:r>
              <a:rPr dirty="0">
                <a:solidFill>
                  <a:srgbClr val="000000"/>
                </a:solidFill>
              </a:rPr>
              <a:t>No Loan Fees for the 2023-2024 Academic Year</a:t>
            </a:r>
            <a:endParaRPr lang="en-US" dirty="0">
              <a:solidFill>
                <a:srgbClr val="000000"/>
              </a:solidFill>
            </a:endParaRPr>
          </a:p>
          <a:p>
            <a:pPr marL="0" indent="0">
              <a:lnSpc>
                <a:spcPct val="80000"/>
              </a:lnSpc>
              <a:buSzTx/>
              <a:buNone/>
              <a:defRPr sz="1800">
                <a:solidFill>
                  <a:srgbClr val="660066"/>
                </a:solidFill>
              </a:defRPr>
            </a:pPr>
            <a:endParaRPr lang="en-US" dirty="0"/>
          </a:p>
          <a:p>
            <a:pPr marL="0" indent="0">
              <a:lnSpc>
                <a:spcPct val="80000"/>
              </a:lnSpc>
              <a:buSzTx/>
              <a:buNone/>
              <a:defRPr sz="1800">
                <a:solidFill>
                  <a:srgbClr val="660066"/>
                </a:solidFill>
              </a:defRPr>
            </a:pPr>
            <a:r>
              <a:rPr lang="en-US" sz="2400" b="1" dirty="0">
                <a:solidFill>
                  <a:schemeClr val="tx1"/>
                </a:solidFill>
              </a:rPr>
              <a:t>2023-2024  - Federal Parent Plus Loan Program</a:t>
            </a:r>
          </a:p>
          <a:p>
            <a:pPr marL="0" indent="0">
              <a:lnSpc>
                <a:spcPct val="80000"/>
              </a:lnSpc>
              <a:buSzTx/>
              <a:buNone/>
              <a:defRPr sz="1800">
                <a:solidFill>
                  <a:srgbClr val="660066"/>
                </a:solidFill>
              </a:defRPr>
            </a:pPr>
            <a:r>
              <a:rPr lang="en-US" dirty="0"/>
              <a:t>	</a:t>
            </a:r>
            <a:r>
              <a:rPr dirty="0"/>
              <a:t>   </a:t>
            </a:r>
          </a:p>
          <a:p>
            <a:pPr marL="457200" indent="-228600">
              <a:lnSpc>
                <a:spcPct val="80000"/>
              </a:lnSpc>
              <a:defRPr sz="1800"/>
            </a:pPr>
            <a:r>
              <a:rPr lang="en-US" dirty="0"/>
              <a:t>10 –year, Fixed-Rate </a:t>
            </a:r>
            <a:r>
              <a:rPr dirty="0"/>
              <a:t>8.05%</a:t>
            </a:r>
            <a:endParaRPr lang="en-US" dirty="0"/>
          </a:p>
          <a:p>
            <a:pPr marL="457200" indent="-228600">
              <a:lnSpc>
                <a:spcPct val="80000"/>
              </a:lnSpc>
              <a:defRPr sz="1800"/>
            </a:pPr>
            <a:r>
              <a:rPr dirty="0"/>
              <a:t> 4.228% origination fee</a:t>
            </a:r>
          </a:p>
          <a:p>
            <a:pPr marL="457200" indent="-228600">
              <a:lnSpc>
                <a:spcPct val="80000"/>
              </a:lnSpc>
              <a:defRPr sz="1800"/>
            </a:pPr>
            <a:r>
              <a:rPr dirty="0"/>
              <a:t> Parent is the borrower </a:t>
            </a:r>
          </a:p>
          <a:p>
            <a:pPr algn="ctr">
              <a:lnSpc>
                <a:spcPct val="80000"/>
              </a:lnSpc>
              <a:spcBef>
                <a:spcPts val="1200"/>
              </a:spcBef>
              <a:buSzTx/>
              <a:buNone/>
              <a:defRPr sz="1800" i="1"/>
            </a:pPr>
            <a:endParaRPr dirty="0"/>
          </a:p>
          <a:p>
            <a:pPr>
              <a:lnSpc>
                <a:spcPct val="80000"/>
              </a:lnSpc>
              <a:buSzTx/>
              <a:buNone/>
              <a:defRPr sz="1800" i="1"/>
            </a:pPr>
            <a:r>
              <a:rPr dirty="0"/>
              <a:t>2024 – 2025 Rates and fees are subject to change</a:t>
            </a:r>
          </a:p>
        </p:txBody>
      </p:sp>
      <p:sp>
        <p:nvSpPr>
          <p:cNvPr id="238"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m="http://schemas.openxmlformats.org/officeDocument/2006/math" xmlns="">
      <p:transition spd="fast">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Footer Placeholder 1"/>
          <p:cNvSpPr txBox="1"/>
          <p:nvPr/>
        </p:nvSpPr>
        <p:spPr>
          <a:xfrm>
            <a:off x="1557079" y="6258437"/>
            <a:ext cx="385734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43" name="Title 3"/>
          <p:cNvSpPr txBox="1">
            <a:spLocks noGrp="1"/>
          </p:cNvSpPr>
          <p:nvPr>
            <p:ph type="title"/>
          </p:nvPr>
        </p:nvSpPr>
        <p:spPr>
          <a:xfrm>
            <a:off x="457200" y="279400"/>
            <a:ext cx="8229600" cy="1143000"/>
          </a:xfrm>
          <a:prstGeom prst="rect">
            <a:avLst/>
          </a:prstGeom>
        </p:spPr>
        <p:txBody>
          <a:bodyPr/>
          <a:lstStyle/>
          <a:p>
            <a:r>
              <a:t>Applications to Access Aid</a:t>
            </a:r>
          </a:p>
        </p:txBody>
      </p:sp>
      <p:sp>
        <p:nvSpPr>
          <p:cNvPr id="244" name="TextBox 4"/>
          <p:cNvSpPr txBox="1"/>
          <p:nvPr/>
        </p:nvSpPr>
        <p:spPr>
          <a:xfrm>
            <a:off x="1222121" y="4879390"/>
            <a:ext cx="2840532" cy="6173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r">
              <a:defRPr sz="1800" b="1">
                <a:solidFill>
                  <a:schemeClr val="accent1">
                    <a:satOff val="-11942"/>
                    <a:lumOff val="-11098"/>
                  </a:schemeClr>
                </a:solidFill>
              </a:defRPr>
            </a:pPr>
            <a:r>
              <a:t>HESAA.org</a:t>
            </a:r>
          </a:p>
          <a:p>
            <a:pPr algn="r">
              <a:defRPr sz="1800" b="1"/>
            </a:pPr>
            <a:r>
              <a:t>Available December 2023</a:t>
            </a:r>
          </a:p>
        </p:txBody>
      </p:sp>
      <p:sp>
        <p:nvSpPr>
          <p:cNvPr id="245" name="TextBox 10"/>
          <p:cNvSpPr txBox="1"/>
          <p:nvPr/>
        </p:nvSpPr>
        <p:spPr>
          <a:xfrm>
            <a:off x="918078" y="1689591"/>
            <a:ext cx="3144575" cy="667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r">
              <a:defRPr sz="2000" b="1">
                <a:solidFill>
                  <a:schemeClr val="accent1">
                    <a:satOff val="-11942"/>
                    <a:lumOff val="-11098"/>
                  </a:schemeClr>
                </a:solidFill>
              </a:defRPr>
            </a:pPr>
            <a:r>
              <a:t>studentaid.gov</a:t>
            </a:r>
          </a:p>
          <a:p>
            <a:pPr algn="r">
              <a:defRPr sz="2000" b="1"/>
            </a:pPr>
            <a:r>
              <a:t>Available December 2023</a:t>
            </a:r>
          </a:p>
        </p:txBody>
      </p:sp>
      <p:sp>
        <p:nvSpPr>
          <p:cNvPr id="246" name="TextBox 7"/>
          <p:cNvSpPr txBox="1"/>
          <p:nvPr/>
        </p:nvSpPr>
        <p:spPr>
          <a:xfrm>
            <a:off x="453052" y="3384333"/>
            <a:ext cx="3609601" cy="6173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r">
              <a:defRPr sz="1800" b="1">
                <a:solidFill>
                  <a:schemeClr val="accent1">
                    <a:satOff val="-11942"/>
                    <a:lumOff val="-11098"/>
                  </a:schemeClr>
                </a:solidFill>
              </a:defRPr>
            </a:pPr>
            <a:r>
              <a:t>student.collegeboard.org/profile</a:t>
            </a:r>
          </a:p>
          <a:p>
            <a:pPr algn="r">
              <a:defRPr sz="1800" b="1"/>
            </a:pPr>
            <a:r>
              <a:t>Available October 1, 2023</a:t>
            </a:r>
          </a:p>
        </p:txBody>
      </p:sp>
      <p:sp>
        <p:nvSpPr>
          <p:cNvPr id="247"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pic>
        <p:nvPicPr>
          <p:cNvPr id="248" name="Picture 6" descr="Picture 6"/>
          <p:cNvPicPr>
            <a:picLocks noChangeAspect="1"/>
          </p:cNvPicPr>
          <p:nvPr/>
        </p:nvPicPr>
        <p:blipFill>
          <a:blip r:embed="rId3"/>
          <a:srcRect l="2836" b="39883"/>
          <a:stretch>
            <a:fillRect/>
          </a:stretch>
        </p:blipFill>
        <p:spPr>
          <a:xfrm>
            <a:off x="4388511" y="4665206"/>
            <a:ext cx="4058887" cy="1019284"/>
          </a:xfrm>
          <a:prstGeom prst="rect">
            <a:avLst/>
          </a:prstGeom>
          <a:ln>
            <a:solidFill>
              <a:srgbClr val="000000"/>
            </a:solidFill>
          </a:ln>
          <a:effectLst>
            <a:outerShdw blurRad="190500" dist="12700" dir="5400000" rotWithShape="0">
              <a:srgbClr val="000000"/>
            </a:outerShdw>
          </a:effectLst>
        </p:spPr>
      </p:pic>
      <p:pic>
        <p:nvPicPr>
          <p:cNvPr id="249" name="Picture 5" descr="Picture 5"/>
          <p:cNvPicPr>
            <a:picLocks noChangeAspect="1"/>
          </p:cNvPicPr>
          <p:nvPr/>
        </p:nvPicPr>
        <p:blipFill>
          <a:blip r:embed="rId4"/>
          <a:srcRect r="1620" b="20802"/>
          <a:stretch>
            <a:fillRect/>
          </a:stretch>
        </p:blipFill>
        <p:spPr>
          <a:xfrm>
            <a:off x="4409062" y="1320986"/>
            <a:ext cx="3499599" cy="1404459"/>
          </a:xfrm>
          <a:prstGeom prst="rect">
            <a:avLst/>
          </a:prstGeom>
          <a:ln>
            <a:solidFill>
              <a:srgbClr val="000000"/>
            </a:solidFill>
          </a:ln>
          <a:effectLst>
            <a:outerShdw blurRad="190500" dist="12700" dir="5400000" rotWithShape="0">
              <a:srgbClr val="000000"/>
            </a:outerShdw>
          </a:effectLst>
        </p:spPr>
      </p:pic>
      <p:pic>
        <p:nvPicPr>
          <p:cNvPr id="250" name="Picture 8" descr="Picture 8"/>
          <p:cNvPicPr>
            <a:picLocks/>
          </p:cNvPicPr>
          <p:nvPr/>
        </p:nvPicPr>
        <p:blipFill>
          <a:blip r:embed="rId5"/>
          <a:srcRect l="6160" r="10047" b="18922"/>
          <a:stretch>
            <a:fillRect/>
          </a:stretch>
        </p:blipFill>
        <p:spPr>
          <a:xfrm>
            <a:off x="4383339" y="3004833"/>
            <a:ext cx="3599937" cy="1376550"/>
          </a:xfrm>
          <a:prstGeom prst="rect">
            <a:avLst/>
          </a:prstGeom>
          <a:ln>
            <a:solidFill>
              <a:srgbClr val="000000"/>
            </a:solidFill>
          </a:ln>
          <a:effectLst>
            <a:outerShdw blurRad="190500" dist="12700" dir="5400000" rotWithShape="0">
              <a:srgbClr val="000000"/>
            </a:outerShdw>
          </a:effectLst>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Footer Placeholder 3"/>
          <p:cNvSpPr txBox="1"/>
          <p:nvPr/>
        </p:nvSpPr>
        <p:spPr>
          <a:xfrm>
            <a:off x="1557079" y="6258437"/>
            <a:ext cx="385734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55" name="Title 1"/>
          <p:cNvSpPr txBox="1">
            <a:spLocks noGrp="1"/>
          </p:cNvSpPr>
          <p:nvPr>
            <p:ph type="title"/>
          </p:nvPr>
        </p:nvSpPr>
        <p:spPr>
          <a:xfrm>
            <a:off x="457200" y="279400"/>
            <a:ext cx="8229600" cy="1143000"/>
          </a:xfrm>
          <a:prstGeom prst="rect">
            <a:avLst/>
          </a:prstGeom>
        </p:spPr>
        <p:txBody>
          <a:bodyPr/>
          <a:lstStyle/>
          <a:p>
            <a:r>
              <a:t>Application: CSS Profile</a:t>
            </a:r>
          </a:p>
        </p:txBody>
      </p:sp>
      <p:sp>
        <p:nvSpPr>
          <p:cNvPr id="256" name="Content Placeholder 7"/>
          <p:cNvSpPr txBox="1">
            <a:spLocks noGrp="1"/>
          </p:cNvSpPr>
          <p:nvPr>
            <p:ph type="body" idx="4294967295"/>
          </p:nvPr>
        </p:nvSpPr>
        <p:spPr>
          <a:xfrm>
            <a:off x="330589" y="1266092"/>
            <a:ext cx="8229601" cy="4521182"/>
          </a:xfrm>
          <a:prstGeom prst="rect">
            <a:avLst/>
          </a:prstGeom>
        </p:spPr>
        <p:txBody>
          <a:bodyPr>
            <a:normAutofit lnSpcReduction="10000"/>
          </a:bodyPr>
          <a:lstStyle/>
          <a:p>
            <a:pPr>
              <a:spcBef>
                <a:spcPts val="500"/>
              </a:spcBef>
              <a:defRPr sz="2200"/>
            </a:pPr>
            <a:r>
              <a:rPr dirty="0"/>
              <a:t>Approximately 400 Colleges and Organizations use the CSS profile to determine how they will award institutional funds</a:t>
            </a:r>
          </a:p>
          <a:p>
            <a:pPr>
              <a:spcBef>
                <a:spcPts val="500"/>
              </a:spcBef>
              <a:defRPr sz="2200"/>
            </a:pPr>
            <a:r>
              <a:rPr dirty="0"/>
              <a:t>Available 10/1 each year and collects more comprehensive income, asset, and household information than the FAFSA</a:t>
            </a:r>
          </a:p>
          <a:p>
            <a:pPr>
              <a:spcBef>
                <a:spcPts val="500"/>
              </a:spcBef>
              <a:defRPr sz="2200"/>
            </a:pPr>
            <a:r>
              <a:rPr dirty="0"/>
              <a:t>Uses prior - prior year income </a:t>
            </a:r>
            <a:r>
              <a:rPr sz="2000" dirty="0"/>
              <a:t>(2022 for 2024-2025)</a:t>
            </a:r>
          </a:p>
          <a:p>
            <a:pPr marL="0" indent="0">
              <a:spcBef>
                <a:spcPts val="500"/>
              </a:spcBef>
              <a:buSzTx/>
              <a:buFontTx/>
              <a:buNone/>
              <a:defRPr sz="2200"/>
            </a:pPr>
            <a:endParaRPr lang="en-US" dirty="0"/>
          </a:p>
          <a:p>
            <a:pPr marL="0" indent="0">
              <a:spcBef>
                <a:spcPts val="500"/>
              </a:spcBef>
              <a:buSzTx/>
              <a:buFontTx/>
              <a:buNone/>
              <a:defRPr sz="2200"/>
            </a:pPr>
            <a:r>
              <a:rPr dirty="0"/>
              <a:t>Register – Complete Application – Make payment – Submit</a:t>
            </a:r>
          </a:p>
          <a:p>
            <a:pPr marL="457200" indent="-228600">
              <a:spcBef>
                <a:spcPts val="500"/>
              </a:spcBef>
              <a:buFontTx/>
              <a:buChar char="✓"/>
              <a:defRPr sz="2200"/>
            </a:pPr>
            <a:r>
              <a:rPr dirty="0"/>
              <a:t>No payment for income under $100,000 </a:t>
            </a:r>
          </a:p>
          <a:p>
            <a:pPr marL="457200" indent="-228600">
              <a:spcBef>
                <a:spcPts val="500"/>
              </a:spcBef>
              <a:buFontTx/>
              <a:buChar char="✓"/>
              <a:defRPr sz="2200"/>
            </a:pPr>
            <a:r>
              <a:rPr lang="en-US" dirty="0"/>
              <a:t>All others, $25 for first application and $16 for each additional</a:t>
            </a:r>
          </a:p>
          <a:p>
            <a:pPr marL="457200" indent="-228600">
              <a:spcBef>
                <a:spcPts val="500"/>
              </a:spcBef>
              <a:buFontTx/>
              <a:buChar char="✓"/>
              <a:defRPr sz="2200"/>
            </a:pPr>
            <a:endParaRPr lang="en-US" dirty="0"/>
          </a:p>
          <a:p>
            <a:pPr marL="0" indent="0">
              <a:lnSpc>
                <a:spcPct val="80000"/>
              </a:lnSpc>
              <a:spcBef>
                <a:spcPts val="500"/>
              </a:spcBef>
              <a:buSzTx/>
              <a:buFontTx/>
              <a:buNone/>
              <a:defRPr sz="2200"/>
            </a:pPr>
            <a:r>
              <a:rPr lang="en-US" dirty="0"/>
              <a:t>Website to apply for profile</a:t>
            </a:r>
          </a:p>
          <a:p>
            <a:pPr>
              <a:lnSpc>
                <a:spcPct val="80000"/>
              </a:lnSpc>
              <a:spcBef>
                <a:spcPts val="500"/>
              </a:spcBef>
              <a:buSzTx/>
              <a:buFontTx/>
              <a:buNone/>
              <a:defRPr sz="2200"/>
            </a:pPr>
            <a:r>
              <a:rPr lang="en-US" u="sng" dirty="0">
                <a:solidFill>
                  <a:srgbClr val="8BC814"/>
                </a:solidFill>
                <a:uFill>
                  <a:solidFill>
                    <a:srgbClr val="8BC814"/>
                  </a:solidFill>
                </a:uFill>
                <a:hlinkClick r:id="rId3"/>
              </a:rPr>
              <a:t>https://cssprofile.collegeboard.org/</a:t>
            </a:r>
          </a:p>
          <a:p>
            <a:pPr marL="228600" indent="0">
              <a:spcBef>
                <a:spcPts val="500"/>
              </a:spcBef>
              <a:buNone/>
              <a:defRPr sz="2200"/>
            </a:pPr>
            <a:endParaRPr lang="en-US" dirty="0"/>
          </a:p>
        </p:txBody>
      </p:sp>
      <p:sp>
        <p:nvSpPr>
          <p:cNvPr id="257"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Footer Placeholder 3"/>
          <p:cNvSpPr txBox="1"/>
          <p:nvPr/>
        </p:nvSpPr>
        <p:spPr>
          <a:xfrm>
            <a:off x="1557079" y="6258437"/>
            <a:ext cx="385734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72" name="Title 1"/>
          <p:cNvSpPr txBox="1">
            <a:spLocks noGrp="1"/>
          </p:cNvSpPr>
          <p:nvPr>
            <p:ph type="title"/>
          </p:nvPr>
        </p:nvSpPr>
        <p:spPr>
          <a:xfrm>
            <a:off x="457200" y="279400"/>
            <a:ext cx="8229600" cy="1143000"/>
          </a:xfrm>
          <a:prstGeom prst="rect">
            <a:avLst/>
          </a:prstGeom>
        </p:spPr>
        <p:txBody>
          <a:bodyPr>
            <a:normAutofit fontScale="90000"/>
          </a:bodyPr>
          <a:lstStyle/>
          <a:p>
            <a:pPr defTabSz="420623">
              <a:defRPr sz="3680"/>
            </a:pPr>
            <a:r>
              <a:t>Free Application for Federal </a:t>
            </a:r>
            <a:br/>
            <a:r>
              <a:t>Student Aid (FAFSA)</a:t>
            </a:r>
          </a:p>
        </p:txBody>
      </p:sp>
      <p:sp>
        <p:nvSpPr>
          <p:cNvPr id="273" name="Rectangle 5"/>
          <p:cNvSpPr txBox="1">
            <a:spLocks noGrp="1"/>
          </p:cNvSpPr>
          <p:nvPr>
            <p:ph type="body" idx="4294967295"/>
          </p:nvPr>
        </p:nvSpPr>
        <p:spPr>
          <a:xfrm>
            <a:off x="723293" y="1322009"/>
            <a:ext cx="7675641" cy="4488058"/>
          </a:xfrm>
          <a:prstGeom prst="rect">
            <a:avLst/>
          </a:prstGeom>
        </p:spPr>
        <p:txBody>
          <a:bodyPr lIns="44450" tIns="44450" rIns="44450" bIns="44450"/>
          <a:lstStyle/>
          <a:p>
            <a:pPr marL="280988" indent="-280988">
              <a:lnSpc>
                <a:spcPct val="90000"/>
              </a:lnSpc>
              <a:spcBef>
                <a:spcPts val="600"/>
              </a:spcBef>
              <a:defRPr sz="2300"/>
            </a:pPr>
            <a:endParaRPr/>
          </a:p>
          <a:p>
            <a:pPr marL="280988" indent="-280988">
              <a:lnSpc>
                <a:spcPct val="90000"/>
              </a:lnSpc>
              <a:spcBef>
                <a:spcPts val="500"/>
              </a:spcBef>
              <a:defRPr sz="2100"/>
            </a:pPr>
            <a:r>
              <a:t>2024-2025 “A Better” FAFSA is available December 2023</a:t>
            </a:r>
            <a:endParaRPr sz="2900"/>
          </a:p>
          <a:p>
            <a:pPr marL="280988" indent="-280988">
              <a:lnSpc>
                <a:spcPct val="90000"/>
              </a:lnSpc>
              <a:spcBef>
                <a:spcPts val="500"/>
              </a:spcBef>
              <a:defRPr sz="2100"/>
            </a:pPr>
            <a:r>
              <a:t>Collects family’s personal and financial information used to calculate the student’s Student Aid Index (SAI)</a:t>
            </a:r>
            <a:endParaRPr sz="2900"/>
          </a:p>
          <a:p>
            <a:pPr marL="280988" indent="-280988">
              <a:lnSpc>
                <a:spcPct val="90000"/>
              </a:lnSpc>
              <a:spcBef>
                <a:spcPts val="1600"/>
              </a:spcBef>
              <a:defRPr sz="2100"/>
            </a:pPr>
            <a:r>
              <a:t>File the FAFSA electronically via FAFSA on the Web at </a:t>
            </a:r>
            <a:r>
              <a:rPr u="sng">
                <a:solidFill>
                  <a:srgbClr val="8BC814"/>
                </a:solidFill>
                <a:uFill>
                  <a:solidFill>
                    <a:srgbClr val="8BC814"/>
                  </a:solidFill>
                </a:uFill>
                <a:hlinkClick r:id="rId3"/>
              </a:rPr>
              <a:t>www.studentaid.gov</a:t>
            </a:r>
            <a:endParaRPr sz="2300">
              <a:solidFill>
                <a:srgbClr val="2A6CAA"/>
              </a:solidFill>
            </a:endParaRPr>
          </a:p>
          <a:p>
            <a:pPr marL="404813">
              <a:lnSpc>
                <a:spcPct val="90000"/>
              </a:lnSpc>
              <a:spcBef>
                <a:spcPts val="1600"/>
              </a:spcBef>
              <a:defRPr sz="2100"/>
            </a:pPr>
            <a:r>
              <a:t>FAFSA Uses prior-prior year income information (2022) </a:t>
            </a:r>
            <a:endParaRPr sz="2900"/>
          </a:p>
          <a:p>
            <a:pPr marL="404813">
              <a:lnSpc>
                <a:spcPct val="90000"/>
              </a:lnSpc>
              <a:spcBef>
                <a:spcPts val="1600"/>
              </a:spcBef>
              <a:defRPr sz="2100"/>
            </a:pPr>
            <a:r>
              <a:t>All contributors on the application must provide consent to the IRS to obtain Federal Tax Information (FTI) to populate income &amp; tax information with actual prior - prior year tax information    </a:t>
            </a:r>
            <a:endParaRPr sz="2900"/>
          </a:p>
          <a:p>
            <a:pPr marL="804862" lvl="1" indent="-285750">
              <a:lnSpc>
                <a:spcPct val="90000"/>
              </a:lnSpc>
              <a:spcBef>
                <a:spcPts val="900"/>
              </a:spcBef>
              <a:defRPr sz="1200"/>
            </a:pPr>
            <a:r>
              <a:t>All prior-prior year tax information (2022) is already filed, allowing immediate retrieval.</a:t>
            </a:r>
          </a:p>
        </p:txBody>
      </p:sp>
      <p:sp>
        <p:nvSpPr>
          <p:cNvPr id="274"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18</a:t>
            </a:fld>
            <a:endParaRP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Footer Placeholder 6"/>
          <p:cNvSpPr txBox="1"/>
          <p:nvPr/>
        </p:nvSpPr>
        <p:spPr>
          <a:xfrm>
            <a:off x="1557079" y="6258437"/>
            <a:ext cx="385734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79" name="Title 2"/>
          <p:cNvSpPr txBox="1">
            <a:spLocks noGrp="1"/>
          </p:cNvSpPr>
          <p:nvPr>
            <p:ph type="title"/>
          </p:nvPr>
        </p:nvSpPr>
        <p:spPr>
          <a:xfrm>
            <a:off x="-38634" y="279400"/>
            <a:ext cx="9221268" cy="1143000"/>
          </a:xfrm>
          <a:prstGeom prst="rect">
            <a:avLst/>
          </a:prstGeom>
        </p:spPr>
        <p:txBody>
          <a:bodyPr/>
          <a:lstStyle/>
          <a:p>
            <a:r>
              <a:t>2024-2025 Federal Student Aid ID</a:t>
            </a:r>
          </a:p>
        </p:txBody>
      </p:sp>
      <p:sp>
        <p:nvSpPr>
          <p:cNvPr id="280"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sp>
        <p:nvSpPr>
          <p:cNvPr id="281" name="Used to provide consent to obtain Federal Tax Information and sign the FAFSA.…"/>
          <p:cNvSpPr txBox="1">
            <a:spLocks noGrp="1"/>
          </p:cNvSpPr>
          <p:nvPr>
            <p:ph type="body" idx="4294967295"/>
          </p:nvPr>
        </p:nvSpPr>
        <p:spPr>
          <a:xfrm>
            <a:off x="457199" y="1231900"/>
            <a:ext cx="8465147" cy="4632987"/>
          </a:xfrm>
          <a:prstGeom prst="rect">
            <a:avLst/>
          </a:prstGeom>
        </p:spPr>
        <p:txBody>
          <a:bodyPr>
            <a:normAutofit lnSpcReduction="10000"/>
          </a:bodyPr>
          <a:lstStyle/>
          <a:p>
            <a:pPr marL="0" indent="0" defTabSz="914400">
              <a:spcBef>
                <a:spcPts val="0"/>
              </a:spcBef>
              <a:buSzTx/>
              <a:buFontTx/>
              <a:buNone/>
              <a:defRPr sz="1800"/>
            </a:pPr>
            <a:r>
              <a:t>Used to provide consent to obtain Federal Tax Information and sign the FAFSA. </a:t>
            </a:r>
          </a:p>
          <a:p>
            <a:pPr marL="0" indent="0" defTabSz="914400">
              <a:spcBef>
                <a:spcPts val="0"/>
              </a:spcBef>
              <a:buSzTx/>
              <a:buFontTx/>
              <a:buNone/>
              <a:defRPr sz="1800"/>
            </a:pPr>
            <a:endParaRPr/>
          </a:p>
          <a:p>
            <a:pPr marL="0" indent="0" defTabSz="914400">
              <a:spcBef>
                <a:spcPts val="0"/>
              </a:spcBef>
              <a:buSzTx/>
              <a:buFontTx/>
              <a:buNone/>
              <a:defRPr sz="1800"/>
            </a:pPr>
            <a:r>
              <a:t>Student and all information contributors must create a Federal Student Aid ID </a:t>
            </a:r>
            <a:br/>
            <a:r>
              <a:t>(FSA ID) at </a:t>
            </a:r>
            <a:r>
              <a:rPr u="sng">
                <a:solidFill>
                  <a:srgbClr val="8BC814"/>
                </a:solidFill>
                <a:uFill>
                  <a:solidFill>
                    <a:srgbClr val="8BC814"/>
                  </a:solidFill>
                </a:uFill>
                <a:hlinkClick r:id="rId3"/>
              </a:rPr>
              <a:t>www.studentaid.gov</a:t>
            </a:r>
            <a:r>
              <a:t> by clicking on “create account”</a:t>
            </a:r>
          </a:p>
          <a:p>
            <a:pPr marL="0" indent="0" defTabSz="914400">
              <a:spcBef>
                <a:spcPts val="0"/>
              </a:spcBef>
              <a:buSzTx/>
              <a:buFontTx/>
              <a:buNone/>
              <a:defRPr sz="1800"/>
            </a:pPr>
            <a:endParaRPr/>
          </a:p>
          <a:p>
            <a:pPr marL="0" indent="0" defTabSz="914400">
              <a:spcBef>
                <a:spcPts val="0"/>
              </a:spcBef>
              <a:buSzTx/>
              <a:buFontTx/>
              <a:buNone/>
              <a:defRPr sz="1800"/>
            </a:pPr>
            <a:r>
              <a:t>Student Identifies who the information contributor(s) are and invites them to contribute to the FAFSA. Each contributor must have an FSA ID and password.</a:t>
            </a:r>
          </a:p>
          <a:p>
            <a:pPr marL="0" indent="0" defTabSz="914400">
              <a:spcBef>
                <a:spcPts val="0"/>
              </a:spcBef>
              <a:buSzTx/>
              <a:buFontTx/>
              <a:buNone/>
              <a:defRPr sz="1800"/>
            </a:pPr>
            <a:endParaRPr/>
          </a:p>
          <a:p>
            <a:pPr marL="0" indent="0" defTabSz="914400">
              <a:spcBef>
                <a:spcPts val="0"/>
              </a:spcBef>
              <a:buSzTx/>
              <a:buFontTx/>
              <a:buNone/>
              <a:defRPr sz="1800"/>
            </a:pPr>
            <a:r>
              <a:t>Parental Contributors Include: Biological Parent, Stepparent, and Adoptive Parent</a:t>
            </a:r>
          </a:p>
          <a:p>
            <a:pPr marL="0" indent="0" defTabSz="914400">
              <a:spcBef>
                <a:spcPts val="0"/>
              </a:spcBef>
              <a:buSzTx/>
              <a:buFontTx/>
              <a:buNone/>
              <a:defRPr sz="1800"/>
            </a:pPr>
            <a:endParaRPr/>
          </a:p>
          <a:p>
            <a:pPr marL="457200" lvl="2" indent="-228600" defTabSz="914400">
              <a:lnSpc>
                <a:spcPct val="120000"/>
              </a:lnSpc>
              <a:spcBef>
                <a:spcPts val="0"/>
              </a:spcBef>
              <a:defRPr sz="1800"/>
            </a:pPr>
            <a:r>
              <a:t>One parent if parents filed jointly</a:t>
            </a:r>
          </a:p>
          <a:p>
            <a:pPr marL="457200" lvl="2" indent="-228600" defTabSz="914400">
              <a:lnSpc>
                <a:spcPct val="120000"/>
              </a:lnSpc>
              <a:spcBef>
                <a:spcPts val="0"/>
              </a:spcBef>
              <a:defRPr sz="1800"/>
            </a:pPr>
            <a:r>
              <a:t>Parent who provided more financial support in the last 12 months</a:t>
            </a:r>
          </a:p>
          <a:p>
            <a:pPr marL="457200" lvl="2" indent="-228600" defTabSz="914400">
              <a:lnSpc>
                <a:spcPct val="120000"/>
              </a:lnSpc>
              <a:spcBef>
                <a:spcPts val="0"/>
              </a:spcBef>
              <a:defRPr sz="1800"/>
            </a:pPr>
            <a:r>
              <a:t>If married or unmarried/living together but did not file taxes jointly, then both contributors will need an FSA ID</a:t>
            </a:r>
          </a:p>
          <a:p>
            <a:pPr marL="0" indent="0" defTabSz="914400">
              <a:spcBef>
                <a:spcPts val="0"/>
              </a:spcBef>
              <a:buSzTx/>
              <a:buFontTx/>
              <a:buNone/>
              <a:defRPr sz="1800"/>
            </a:pPr>
            <a:endParaRPr/>
          </a:p>
          <a:p>
            <a:pPr marL="0" indent="0" defTabSz="914400">
              <a:spcBef>
                <a:spcPts val="0"/>
              </a:spcBef>
              <a:buSzTx/>
              <a:buFontTx/>
              <a:buNone/>
              <a:defRPr sz="1800"/>
            </a:pPr>
            <a:r>
              <a:t>All contributors must be verified by individual email when creating the FSA ID</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Footer Placeholder 3"/>
          <p:cNvSpPr txBox="1"/>
          <p:nvPr/>
        </p:nvSpPr>
        <p:spPr>
          <a:xfrm>
            <a:off x="1557079" y="6258437"/>
            <a:ext cx="385734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30" name="Text Box 4"/>
          <p:cNvSpPr txBox="1"/>
          <p:nvPr/>
        </p:nvSpPr>
        <p:spPr>
          <a:xfrm>
            <a:off x="1188719" y="1447799"/>
            <a:ext cx="6690362" cy="28142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115000"/>
              </a:lnSpc>
              <a:spcBef>
                <a:spcPts val="800"/>
              </a:spcBef>
              <a:defRPr sz="2800"/>
            </a:pPr>
            <a:r>
              <a:t>The Higher Education Student Assistance Authority is the only State agency with the sole mission of providing students and families with the financial and informational resources to pursue their education beyond high school</a:t>
            </a:r>
            <a:r>
              <a:rPr b="1"/>
              <a:t>.</a:t>
            </a:r>
          </a:p>
        </p:txBody>
      </p:sp>
      <p:sp>
        <p:nvSpPr>
          <p:cNvPr id="131" name="Slide Number Placeholder 5"/>
          <p:cNvSpPr txBox="1">
            <a:spLocks noGrp="1"/>
          </p:cNvSpPr>
          <p:nvPr>
            <p:ph type="sldNum" sz="quarter" idx="2"/>
          </p:nvPr>
        </p:nvSpPr>
        <p:spPr>
          <a:xfrm>
            <a:off x="364502" y="6576689"/>
            <a:ext cx="167709" cy="2311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
        <p:nvSpPr>
          <p:cNvPr id="132" name="Title 1"/>
          <p:cNvSpPr txBox="1">
            <a:spLocks noGrp="1"/>
          </p:cNvSpPr>
          <p:nvPr>
            <p:ph type="title"/>
          </p:nvPr>
        </p:nvSpPr>
        <p:spPr>
          <a:prstGeom prst="rect">
            <a:avLst/>
          </a:prstGeom>
        </p:spPr>
        <p:txBody>
          <a:bodyPr/>
          <a:lstStyle/>
          <a:p>
            <a:r>
              <a:t>The Mission</a:t>
            </a:r>
          </a:p>
        </p:txBody>
      </p:sp>
      <p:sp>
        <p:nvSpPr>
          <p:cNvPr id="133" name="Slide Number Placeholder 5"/>
          <p:cNvSpPr txBox="1"/>
          <p:nvPr/>
        </p:nvSpPr>
        <p:spPr>
          <a:xfrm>
            <a:off x="6285127" y="6273934"/>
            <a:ext cx="2651761" cy="231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r">
              <a:defRPr sz="900">
                <a:solidFill>
                  <a:srgbClr val="FFFFFF"/>
                </a:solidFill>
                <a:latin typeface="+mj-lt"/>
                <a:ea typeface="+mj-ea"/>
                <a:cs typeface="+mj-cs"/>
                <a:sym typeface="Helvetica"/>
              </a:defRPr>
            </a:lvl1pPr>
          </a:lstStyle>
          <a:p>
            <a:r>
              <a:t>2</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Footer Placeholder 6"/>
          <p:cNvSpPr txBox="1"/>
          <p:nvPr/>
        </p:nvSpPr>
        <p:spPr>
          <a:xfrm>
            <a:off x="1557079" y="6258437"/>
            <a:ext cx="385734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86" name="Title 2"/>
          <p:cNvSpPr txBox="1">
            <a:spLocks noGrp="1"/>
          </p:cNvSpPr>
          <p:nvPr>
            <p:ph type="title"/>
          </p:nvPr>
        </p:nvSpPr>
        <p:spPr>
          <a:xfrm>
            <a:off x="-38634" y="279400"/>
            <a:ext cx="9221268" cy="1143000"/>
          </a:xfrm>
          <a:prstGeom prst="rect">
            <a:avLst/>
          </a:prstGeom>
        </p:spPr>
        <p:txBody>
          <a:bodyPr>
            <a:normAutofit fontScale="90000"/>
          </a:bodyPr>
          <a:lstStyle>
            <a:lvl1pPr defTabSz="420623">
              <a:defRPr sz="3680"/>
            </a:lvl1pPr>
          </a:lstStyle>
          <a:p>
            <a:r>
              <a:t>2024-2025 Federal Student Aid ID for Undocumented Contributors</a:t>
            </a:r>
          </a:p>
        </p:txBody>
      </p:sp>
      <p:sp>
        <p:nvSpPr>
          <p:cNvPr id="287"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20</a:t>
            </a:fld>
            <a:endParaRPr/>
          </a:p>
        </p:txBody>
      </p:sp>
      <p:sp>
        <p:nvSpPr>
          <p:cNvPr id="288" name="Information Contributors with an ITIN number must use the ITIN number to create their FSA ID and will have to verify identity.…"/>
          <p:cNvSpPr txBox="1">
            <a:spLocks noGrp="1"/>
          </p:cNvSpPr>
          <p:nvPr>
            <p:ph type="body" idx="4294967295"/>
          </p:nvPr>
        </p:nvSpPr>
        <p:spPr>
          <a:xfrm>
            <a:off x="457200" y="1600200"/>
            <a:ext cx="8229600" cy="3874426"/>
          </a:xfrm>
          <a:prstGeom prst="rect">
            <a:avLst/>
          </a:prstGeom>
        </p:spPr>
        <p:txBody>
          <a:bodyPr/>
          <a:lstStyle/>
          <a:p>
            <a:pPr marL="180473" indent="-180473" defTabSz="914400">
              <a:lnSpc>
                <a:spcPct val="120000"/>
              </a:lnSpc>
              <a:spcBef>
                <a:spcPts val="0"/>
              </a:spcBef>
              <a:buFontTx/>
              <a:defRPr sz="1800"/>
            </a:pPr>
            <a:r>
              <a:t>Information Contributors with an ITIN number must use the ITIN number to create their FSA ID and will have to verify identity. </a:t>
            </a:r>
          </a:p>
          <a:p>
            <a:pPr marL="180473" indent="-180473" defTabSz="914400">
              <a:lnSpc>
                <a:spcPct val="120000"/>
              </a:lnSpc>
              <a:spcBef>
                <a:spcPts val="0"/>
              </a:spcBef>
              <a:buFontTx/>
              <a:defRPr sz="1800"/>
            </a:pPr>
            <a:endParaRPr/>
          </a:p>
          <a:p>
            <a:pPr marL="180473" indent="-180473" defTabSz="914400">
              <a:lnSpc>
                <a:spcPct val="120000"/>
              </a:lnSpc>
              <a:spcBef>
                <a:spcPts val="0"/>
              </a:spcBef>
              <a:buFontTx/>
              <a:defRPr sz="1800"/>
            </a:pPr>
            <a:r>
              <a:t>Information Contributors who do not have an SSN will register with all zeros and will have to verify identity through a knowledge based verification process.  </a:t>
            </a:r>
          </a:p>
          <a:p>
            <a:pPr marL="180473" indent="-180473" defTabSz="914400">
              <a:lnSpc>
                <a:spcPct val="120000"/>
              </a:lnSpc>
              <a:spcBef>
                <a:spcPts val="0"/>
              </a:spcBef>
              <a:buFontTx/>
              <a:defRPr sz="1800"/>
            </a:pPr>
            <a:endParaRPr/>
          </a:p>
          <a:p>
            <a:pPr marL="180473" indent="-180473" defTabSz="914400">
              <a:lnSpc>
                <a:spcPct val="120000"/>
              </a:lnSpc>
              <a:spcBef>
                <a:spcPts val="0"/>
              </a:spcBef>
              <a:buFontTx/>
              <a:defRPr sz="1800"/>
            </a:pPr>
            <a:r>
              <a:t>All contributors must be verified by individual email when creating the FSA ID</a:t>
            </a:r>
          </a:p>
          <a:p>
            <a:pPr marL="200526" indent="-200526" defTabSz="914400">
              <a:lnSpc>
                <a:spcPct val="120000"/>
              </a:lnSpc>
              <a:spcBef>
                <a:spcPts val="0"/>
              </a:spcBef>
              <a:buFontTx/>
              <a:defRPr sz="1800"/>
            </a:pPr>
            <a:endParaRPr/>
          </a:p>
          <a:p>
            <a:pPr marL="180473" indent="-180473" defTabSz="914400">
              <a:lnSpc>
                <a:spcPct val="120000"/>
              </a:lnSpc>
              <a:spcBef>
                <a:spcPts val="0"/>
              </a:spcBef>
              <a:buFontTx/>
              <a:defRPr sz="1800"/>
            </a:pPr>
            <a:r>
              <a:t>Information Contributors who cannot verify identity must contact FSA to submit documentation and if still cannot verify identify must complete a paper FAFSA</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Footer Placeholder 1"/>
          <p:cNvSpPr txBox="1"/>
          <p:nvPr/>
        </p:nvSpPr>
        <p:spPr>
          <a:xfrm>
            <a:off x="1557079" y="6258437"/>
            <a:ext cx="385734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93" name="Title 3"/>
          <p:cNvSpPr txBox="1">
            <a:spLocks noGrp="1"/>
          </p:cNvSpPr>
          <p:nvPr>
            <p:ph type="title"/>
          </p:nvPr>
        </p:nvSpPr>
        <p:spPr>
          <a:prstGeom prst="rect">
            <a:avLst/>
          </a:prstGeom>
        </p:spPr>
        <p:txBody>
          <a:bodyPr/>
          <a:lstStyle>
            <a:lvl1pPr defTabSz="914400"/>
          </a:lstStyle>
          <a:p>
            <a:r>
              <a:t>Federal Tax Information (FTI)</a:t>
            </a:r>
          </a:p>
        </p:txBody>
      </p:sp>
      <p:sp>
        <p:nvSpPr>
          <p:cNvPr id="294" name="Content Placeholder 4"/>
          <p:cNvSpPr txBox="1">
            <a:spLocks noGrp="1"/>
          </p:cNvSpPr>
          <p:nvPr>
            <p:ph type="body" sz="half" idx="4294967295"/>
          </p:nvPr>
        </p:nvSpPr>
        <p:spPr>
          <a:xfrm>
            <a:off x="457200" y="1655065"/>
            <a:ext cx="8400986" cy="2054205"/>
          </a:xfrm>
          <a:prstGeom prst="rect">
            <a:avLst/>
          </a:prstGeom>
        </p:spPr>
        <p:txBody>
          <a:bodyPr>
            <a:normAutofit lnSpcReduction="10000"/>
          </a:bodyPr>
          <a:lstStyle/>
          <a:p>
            <a:pPr marL="180473" indent="-180473">
              <a:lnSpc>
                <a:spcPct val="120000"/>
              </a:lnSpc>
              <a:spcBef>
                <a:spcPts val="500"/>
              </a:spcBef>
              <a:buFontTx/>
              <a:defRPr sz="1800"/>
            </a:pPr>
            <a:r>
              <a:t>The IRS will request consent to retrieve your Federal Tax Information (FTI) into the FAFSA</a:t>
            </a:r>
          </a:p>
          <a:p>
            <a:pPr marL="180473" indent="-180473">
              <a:lnSpc>
                <a:spcPct val="120000"/>
              </a:lnSpc>
              <a:spcBef>
                <a:spcPts val="500"/>
              </a:spcBef>
              <a:buFontTx/>
              <a:defRPr sz="1800"/>
            </a:pPr>
            <a:r>
              <a:t>The FTI will be available beginning December 2023 to support the Better FAFSA</a:t>
            </a:r>
          </a:p>
          <a:p>
            <a:pPr marL="180473" indent="-180473">
              <a:lnSpc>
                <a:spcPct val="120000"/>
              </a:lnSpc>
              <a:spcBef>
                <a:spcPts val="500"/>
              </a:spcBef>
              <a:buFontTx/>
              <a:defRPr sz="1800"/>
            </a:pPr>
            <a:r>
              <a:t>If married or unmarried/living together, but did not file taxes jointly, then both will need to login to provide consent to retrieve federal tax information</a:t>
            </a:r>
          </a:p>
        </p:txBody>
      </p:sp>
      <p:sp>
        <p:nvSpPr>
          <p:cNvPr id="295"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21</a:t>
            </a:fld>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Footer Placeholder 1"/>
          <p:cNvSpPr txBox="1"/>
          <p:nvPr/>
        </p:nvSpPr>
        <p:spPr>
          <a:xfrm>
            <a:off x="1557079" y="6258437"/>
            <a:ext cx="385734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98" name="Title 3"/>
          <p:cNvSpPr txBox="1">
            <a:spLocks noGrp="1"/>
          </p:cNvSpPr>
          <p:nvPr>
            <p:ph type="title"/>
          </p:nvPr>
        </p:nvSpPr>
        <p:spPr>
          <a:xfrm>
            <a:off x="454988" y="279400"/>
            <a:ext cx="8229601" cy="1143000"/>
          </a:xfrm>
          <a:prstGeom prst="rect">
            <a:avLst/>
          </a:prstGeom>
        </p:spPr>
        <p:txBody>
          <a:bodyPr/>
          <a:lstStyle/>
          <a:p>
            <a:r>
              <a:t>Federal Tax Information Consent</a:t>
            </a:r>
          </a:p>
        </p:txBody>
      </p:sp>
      <p:sp>
        <p:nvSpPr>
          <p:cNvPr id="299" name="Rectangle 6"/>
          <p:cNvSpPr/>
          <p:nvPr/>
        </p:nvSpPr>
        <p:spPr>
          <a:xfrm>
            <a:off x="4936066" y="3439583"/>
            <a:ext cx="283634" cy="65618"/>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00" name="Rectangle 7"/>
          <p:cNvSpPr/>
          <p:nvPr/>
        </p:nvSpPr>
        <p:spPr>
          <a:xfrm>
            <a:off x="2237750" y="4038567"/>
            <a:ext cx="249768" cy="80434"/>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01" name="Rectangle 11"/>
          <p:cNvSpPr/>
          <p:nvPr/>
        </p:nvSpPr>
        <p:spPr>
          <a:xfrm>
            <a:off x="5653640" y="3630612"/>
            <a:ext cx="291907" cy="125937"/>
          </a:xfrm>
          <a:prstGeom prst="rect">
            <a:avLst/>
          </a:prstGeom>
          <a:solidFill>
            <a:srgbClr val="FFFFFF"/>
          </a:solidFill>
          <a:ln>
            <a:solidFill>
              <a:srgbClr val="FFFFFF"/>
            </a:solidFill>
          </a:ln>
        </p:spPr>
        <p:txBody>
          <a:bodyPr lIns="45719" rIns="45719" anchor="ctr"/>
          <a:lstStyle/>
          <a:p>
            <a:pPr algn="ctr">
              <a:defRPr>
                <a:solidFill>
                  <a:srgbClr val="FFFFFF"/>
                </a:solidFill>
              </a:defRPr>
            </a:pPr>
            <a:endParaRPr/>
          </a:p>
        </p:txBody>
      </p:sp>
      <p:sp>
        <p:nvSpPr>
          <p:cNvPr id="302"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22</a:t>
            </a:fld>
            <a:endParaRPr/>
          </a:p>
        </p:txBody>
      </p:sp>
      <p:sp>
        <p:nvSpPr>
          <p:cNvPr id="303" name="Rectangle 17"/>
          <p:cNvSpPr/>
          <p:nvPr/>
        </p:nvSpPr>
        <p:spPr>
          <a:xfrm>
            <a:off x="4633795" y="4711853"/>
            <a:ext cx="291907" cy="125937"/>
          </a:xfrm>
          <a:prstGeom prst="rect">
            <a:avLst/>
          </a:prstGeom>
          <a:solidFill>
            <a:srgbClr val="FFFFFF"/>
          </a:solidFill>
          <a:ln>
            <a:solidFill>
              <a:srgbClr val="FFFFFF"/>
            </a:solidFill>
          </a:ln>
        </p:spPr>
        <p:txBody>
          <a:bodyPr lIns="45719" rIns="45719" anchor="ctr"/>
          <a:lstStyle/>
          <a:p>
            <a:pPr algn="ctr">
              <a:defRPr>
                <a:solidFill>
                  <a:srgbClr val="FFFFFF"/>
                </a:solidFill>
              </a:defRPr>
            </a:pPr>
            <a:endParaRPr/>
          </a:p>
        </p:txBody>
      </p:sp>
      <p:sp>
        <p:nvSpPr>
          <p:cNvPr id="304" name="Rectangle 18"/>
          <p:cNvSpPr/>
          <p:nvPr/>
        </p:nvSpPr>
        <p:spPr>
          <a:xfrm>
            <a:off x="2226079" y="4369675"/>
            <a:ext cx="273112" cy="147753"/>
          </a:xfrm>
          <a:prstGeom prst="rect">
            <a:avLst/>
          </a:prstGeom>
          <a:solidFill>
            <a:srgbClr val="FFFFFF"/>
          </a:solidFill>
          <a:ln>
            <a:solidFill>
              <a:srgbClr val="FFFFFF"/>
            </a:solidFill>
          </a:ln>
        </p:spPr>
        <p:txBody>
          <a:bodyPr lIns="45719" rIns="45719" anchor="ctr"/>
          <a:lstStyle/>
          <a:p>
            <a:pPr algn="ctr">
              <a:defRPr>
                <a:solidFill>
                  <a:srgbClr val="FFFFFF"/>
                </a:solidFill>
              </a:defRPr>
            </a:pPr>
            <a:endParaRPr/>
          </a:p>
        </p:txBody>
      </p:sp>
      <p:sp>
        <p:nvSpPr>
          <p:cNvPr id="305" name="Rectangle 2"/>
          <p:cNvSpPr/>
          <p:nvPr/>
        </p:nvSpPr>
        <p:spPr>
          <a:xfrm>
            <a:off x="5782207" y="3896945"/>
            <a:ext cx="241222" cy="222056"/>
          </a:xfrm>
          <a:prstGeom prst="rect">
            <a:avLst/>
          </a:prstGeom>
          <a:solidFill>
            <a:srgbClr val="FFFFFF"/>
          </a:solidFill>
          <a:ln>
            <a:solidFill>
              <a:srgbClr val="FFFFFF"/>
            </a:solidFill>
          </a:ln>
        </p:spPr>
        <p:txBody>
          <a:bodyPr lIns="45719" rIns="45719" anchor="ctr"/>
          <a:lstStyle/>
          <a:p>
            <a:pPr algn="ctr">
              <a:defRPr>
                <a:solidFill>
                  <a:srgbClr val="FFFFFF"/>
                </a:solidFill>
              </a:defRPr>
            </a:pPr>
            <a:endParaRPr/>
          </a:p>
        </p:txBody>
      </p:sp>
      <p:sp>
        <p:nvSpPr>
          <p:cNvPr id="306" name="TextBox 4"/>
          <p:cNvSpPr txBox="1"/>
          <p:nvPr/>
        </p:nvSpPr>
        <p:spPr>
          <a:xfrm>
            <a:off x="5741735" y="3865422"/>
            <a:ext cx="369519" cy="2024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b="1">
                <a:solidFill>
                  <a:srgbClr val="808080"/>
                </a:solidFill>
              </a:defRPr>
            </a:lvl1pPr>
          </a:lstStyle>
          <a:p>
            <a:r>
              <a:t>2022</a:t>
            </a:r>
          </a:p>
        </p:txBody>
      </p:sp>
      <p:sp>
        <p:nvSpPr>
          <p:cNvPr id="307" name="Rectangle 8"/>
          <p:cNvSpPr/>
          <p:nvPr/>
        </p:nvSpPr>
        <p:spPr>
          <a:xfrm>
            <a:off x="2136150" y="4437467"/>
            <a:ext cx="236937" cy="105792"/>
          </a:xfrm>
          <a:prstGeom prst="rect">
            <a:avLst/>
          </a:prstGeom>
          <a:solidFill>
            <a:srgbClr val="F2F2F2"/>
          </a:solidFill>
          <a:ln>
            <a:solidFill>
              <a:srgbClr val="F2F2F2"/>
            </a:solidFill>
          </a:ln>
        </p:spPr>
        <p:txBody>
          <a:bodyPr lIns="45719" rIns="45719" anchor="ctr"/>
          <a:lstStyle/>
          <a:p>
            <a:pPr algn="ctr">
              <a:defRPr>
                <a:solidFill>
                  <a:srgbClr val="F2F2F2"/>
                </a:solidFill>
              </a:defRPr>
            </a:pPr>
            <a:endParaRPr/>
          </a:p>
        </p:txBody>
      </p:sp>
      <p:sp>
        <p:nvSpPr>
          <p:cNvPr id="308" name="TextBox 13"/>
          <p:cNvSpPr txBox="1"/>
          <p:nvPr/>
        </p:nvSpPr>
        <p:spPr>
          <a:xfrm>
            <a:off x="2097217" y="4373972"/>
            <a:ext cx="330161" cy="2024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800" b="1">
                <a:solidFill>
                  <a:srgbClr val="808080"/>
                </a:solidFill>
              </a:defRPr>
            </a:lvl1pPr>
          </a:lstStyle>
          <a:p>
            <a:r>
              <a:t>2022</a:t>
            </a:r>
          </a:p>
        </p:txBody>
      </p:sp>
      <p:pic>
        <p:nvPicPr>
          <p:cNvPr id="309" name="Picture 9" descr="Picture 9"/>
          <p:cNvPicPr>
            <a:picLocks noChangeAspect="1"/>
          </p:cNvPicPr>
          <p:nvPr/>
        </p:nvPicPr>
        <p:blipFill>
          <a:blip r:embed="rId3"/>
          <a:stretch>
            <a:fillRect/>
          </a:stretch>
        </p:blipFill>
        <p:spPr>
          <a:xfrm>
            <a:off x="1246944" y="2463458"/>
            <a:ext cx="7065607" cy="3373964"/>
          </a:xfrm>
          <a:prstGeom prst="rect">
            <a:avLst/>
          </a:prstGeom>
          <a:ln>
            <a:solidFill>
              <a:srgbClr val="000000"/>
            </a:solidFill>
          </a:ln>
          <a:effectLst>
            <a:outerShdw blurRad="190500" dist="12700" dir="5400000" rotWithShape="0">
              <a:srgbClr val="000000"/>
            </a:outerShdw>
          </a:effectLst>
        </p:spPr>
      </p:pic>
      <p:sp>
        <p:nvSpPr>
          <p:cNvPr id="310" name="Information Contributors will be instructed to provide Federal Tax   Information from their 2022 tax return to be used to determine…"/>
          <p:cNvSpPr txBox="1">
            <a:spLocks noGrp="1"/>
          </p:cNvSpPr>
          <p:nvPr>
            <p:ph type="body" sz="quarter" idx="4294967295"/>
          </p:nvPr>
        </p:nvSpPr>
        <p:spPr>
          <a:xfrm>
            <a:off x="630568" y="1219200"/>
            <a:ext cx="8056232" cy="1275226"/>
          </a:xfrm>
          <a:prstGeom prst="rect">
            <a:avLst/>
          </a:prstGeom>
        </p:spPr>
        <p:txBody>
          <a:bodyPr/>
          <a:lstStyle/>
          <a:p>
            <a:pPr marL="0" indent="0" defTabSz="914400">
              <a:lnSpc>
                <a:spcPct val="120000"/>
              </a:lnSpc>
              <a:spcBef>
                <a:spcPts val="0"/>
              </a:spcBef>
              <a:buSzTx/>
              <a:buFontTx/>
              <a:buNone/>
              <a:defRPr sz="2000"/>
            </a:pPr>
            <a:r>
              <a:t>Information Contributors will be instructed to provide Federal Tax  </a:t>
            </a:r>
            <a:br/>
            <a:r>
              <a:t>Information from their 2022 tax return to be used to determine</a:t>
            </a:r>
          </a:p>
          <a:p>
            <a:pPr marL="0" indent="0" defTabSz="914400">
              <a:lnSpc>
                <a:spcPct val="120000"/>
              </a:lnSpc>
              <a:spcBef>
                <a:spcPts val="0"/>
              </a:spcBef>
              <a:buSzTx/>
              <a:buFontTx/>
              <a:buNone/>
              <a:defRPr sz="2000"/>
            </a:pPr>
            <a:r>
              <a:t>the students eligibility for federal student aid</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Footer Placeholder 10"/>
          <p:cNvSpPr txBox="1"/>
          <p:nvPr/>
        </p:nvSpPr>
        <p:spPr>
          <a:xfrm>
            <a:off x="1557079" y="6258437"/>
            <a:ext cx="385734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315" name="Title 1"/>
          <p:cNvSpPr txBox="1">
            <a:spLocks noGrp="1"/>
          </p:cNvSpPr>
          <p:nvPr>
            <p:ph type="title"/>
          </p:nvPr>
        </p:nvSpPr>
        <p:spPr>
          <a:xfrm>
            <a:off x="457200" y="279400"/>
            <a:ext cx="8229600" cy="1143000"/>
          </a:xfrm>
          <a:prstGeom prst="rect">
            <a:avLst/>
          </a:prstGeom>
        </p:spPr>
        <p:txBody>
          <a:bodyPr>
            <a:normAutofit fontScale="90000"/>
          </a:bodyPr>
          <a:lstStyle/>
          <a:p>
            <a:pPr defTabSz="420623">
              <a:defRPr sz="3680"/>
            </a:pPr>
            <a:r>
              <a:t>General Highlighted Eligibility </a:t>
            </a:r>
            <a:br/>
            <a:r>
              <a:t>Requirements for FAFSA</a:t>
            </a:r>
          </a:p>
        </p:txBody>
      </p:sp>
      <p:sp>
        <p:nvSpPr>
          <p:cNvPr id="316" name="Rectangle 3"/>
          <p:cNvSpPr txBox="1">
            <a:spLocks noGrp="1"/>
          </p:cNvSpPr>
          <p:nvPr>
            <p:ph type="body" idx="4294967295"/>
          </p:nvPr>
        </p:nvSpPr>
        <p:spPr>
          <a:xfrm>
            <a:off x="881789" y="1764700"/>
            <a:ext cx="7741002" cy="3856629"/>
          </a:xfrm>
          <a:prstGeom prst="rect">
            <a:avLst/>
          </a:prstGeom>
        </p:spPr>
        <p:txBody>
          <a:bodyPr/>
          <a:lstStyle/>
          <a:p>
            <a:pPr>
              <a:lnSpc>
                <a:spcPct val="120000"/>
              </a:lnSpc>
              <a:spcBef>
                <a:spcPts val="1200"/>
              </a:spcBef>
              <a:defRPr sz="2000"/>
            </a:pPr>
            <a:r>
              <a:t>The student must have a valid Social Security Number</a:t>
            </a:r>
          </a:p>
          <a:p>
            <a:pPr>
              <a:lnSpc>
                <a:spcPct val="120000"/>
              </a:lnSpc>
              <a:spcBef>
                <a:spcPts val="1200"/>
              </a:spcBef>
              <a:defRPr sz="2000"/>
            </a:pPr>
            <a:r>
              <a:t>Must be enrolled or accepted for enrollment in an eligible program of study</a:t>
            </a:r>
          </a:p>
          <a:p>
            <a:pPr>
              <a:lnSpc>
                <a:spcPct val="120000"/>
              </a:lnSpc>
              <a:spcBef>
                <a:spcPts val="1200"/>
              </a:spcBef>
              <a:defRPr sz="2000"/>
            </a:pPr>
            <a:r>
              <a:t>Must be pursuing a degree, certificate, or other recognized credential</a:t>
            </a:r>
          </a:p>
          <a:p>
            <a:pPr>
              <a:lnSpc>
                <a:spcPct val="120000"/>
              </a:lnSpc>
              <a:spcBef>
                <a:spcPts val="1200"/>
              </a:spcBef>
              <a:defRPr sz="2000"/>
            </a:pPr>
            <a:r>
              <a:t>Must be a U.S. citizen or eligible noncitizen</a:t>
            </a:r>
          </a:p>
          <a:p>
            <a:pPr>
              <a:lnSpc>
                <a:spcPct val="120000"/>
              </a:lnSpc>
              <a:spcBef>
                <a:spcPts val="1200"/>
              </a:spcBef>
              <a:defRPr sz="2000"/>
            </a:pPr>
            <a:r>
              <a:t>New Jersey students who are not citizens or eligible noncitizens should complete the NJDREAMER application</a:t>
            </a:r>
          </a:p>
        </p:txBody>
      </p:sp>
      <p:sp>
        <p:nvSpPr>
          <p:cNvPr id="317"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23</a:t>
            </a:fld>
            <a:endParaRP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Footer Placeholder 3"/>
          <p:cNvSpPr txBox="1"/>
          <p:nvPr/>
        </p:nvSpPr>
        <p:spPr>
          <a:xfrm>
            <a:off x="1557079" y="6258437"/>
            <a:ext cx="385734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322" name="Rectangle 4"/>
          <p:cNvSpPr txBox="1">
            <a:spLocks noGrp="1"/>
          </p:cNvSpPr>
          <p:nvPr>
            <p:ph type="title"/>
          </p:nvPr>
        </p:nvSpPr>
        <p:spPr>
          <a:xfrm>
            <a:off x="456499" y="279400"/>
            <a:ext cx="8229601" cy="1143000"/>
          </a:xfrm>
          <a:prstGeom prst="rect">
            <a:avLst/>
          </a:prstGeom>
        </p:spPr>
        <p:txBody>
          <a:bodyPr lIns="44450" tIns="44450" rIns="44450" bIns="44450"/>
          <a:lstStyle/>
          <a:p>
            <a:r>
              <a:t>Key Components of the FAFSA </a:t>
            </a:r>
          </a:p>
        </p:txBody>
      </p:sp>
      <p:sp>
        <p:nvSpPr>
          <p:cNvPr id="323" name="Rectangle 5"/>
          <p:cNvSpPr txBox="1">
            <a:spLocks noGrp="1"/>
          </p:cNvSpPr>
          <p:nvPr>
            <p:ph type="body" sz="half" idx="4294967295"/>
          </p:nvPr>
        </p:nvSpPr>
        <p:spPr>
          <a:xfrm>
            <a:off x="620183" y="1355742"/>
            <a:ext cx="8228901" cy="2888630"/>
          </a:xfrm>
          <a:prstGeom prst="rect">
            <a:avLst/>
          </a:prstGeom>
        </p:spPr>
        <p:txBody>
          <a:bodyPr lIns="44450" tIns="44450" rIns="44450" bIns="44450" numCol="2" spcCol="411444">
            <a:normAutofit lnSpcReduction="10000"/>
          </a:bodyPr>
          <a:lstStyle/>
          <a:p>
            <a:pPr marL="288035" indent="-288035" defTabSz="384047">
              <a:lnSpc>
                <a:spcPct val="120000"/>
              </a:lnSpc>
              <a:spcBef>
                <a:spcPts val="0"/>
              </a:spcBef>
              <a:defRPr sz="1512"/>
            </a:pPr>
            <a:r>
              <a:rPr dirty="0"/>
              <a:t>Student Contributor Section</a:t>
            </a:r>
          </a:p>
          <a:p>
            <a:pPr marL="384047" indent="-192023" defTabSz="384047">
              <a:lnSpc>
                <a:spcPct val="120000"/>
              </a:lnSpc>
              <a:spcBef>
                <a:spcPts val="0"/>
              </a:spcBef>
              <a:buChar char="✓"/>
              <a:defRPr sz="1512"/>
            </a:pPr>
            <a:r>
              <a:rPr dirty="0"/>
              <a:t>Full Name and address</a:t>
            </a:r>
          </a:p>
          <a:p>
            <a:pPr marL="384047" indent="-192023" defTabSz="384047">
              <a:lnSpc>
                <a:spcPct val="120000"/>
              </a:lnSpc>
              <a:spcBef>
                <a:spcPts val="0"/>
              </a:spcBef>
              <a:buChar char="✓"/>
              <a:defRPr sz="1512"/>
            </a:pPr>
            <a:r>
              <a:rPr dirty="0"/>
              <a:t>Social Security Number or ITIN Number </a:t>
            </a:r>
          </a:p>
          <a:p>
            <a:pPr marL="384047" indent="-192023" defTabSz="384047">
              <a:lnSpc>
                <a:spcPct val="120000"/>
              </a:lnSpc>
              <a:spcBef>
                <a:spcPts val="0"/>
              </a:spcBef>
              <a:buChar char="✓"/>
              <a:defRPr sz="1512"/>
            </a:pPr>
            <a:r>
              <a:rPr dirty="0"/>
              <a:t>Date of Birth</a:t>
            </a:r>
          </a:p>
          <a:p>
            <a:pPr marL="384047" indent="-192023" defTabSz="384047">
              <a:lnSpc>
                <a:spcPct val="120000"/>
              </a:lnSpc>
              <a:spcBef>
                <a:spcPts val="0"/>
              </a:spcBef>
              <a:buChar char="✓"/>
              <a:defRPr sz="1512"/>
            </a:pPr>
            <a:r>
              <a:rPr dirty="0"/>
              <a:t>Mobile phone number (optional)</a:t>
            </a:r>
          </a:p>
          <a:p>
            <a:pPr marL="384047" indent="-192023" defTabSz="384047">
              <a:lnSpc>
                <a:spcPct val="120000"/>
              </a:lnSpc>
              <a:spcBef>
                <a:spcPts val="0"/>
              </a:spcBef>
              <a:buChar char="✓"/>
              <a:defRPr sz="1512"/>
            </a:pPr>
            <a:r>
              <a:rPr dirty="0"/>
              <a:t>Email address</a:t>
            </a:r>
          </a:p>
          <a:p>
            <a:pPr marL="384047" indent="-192023" defTabSz="384047">
              <a:lnSpc>
                <a:spcPct val="120000"/>
              </a:lnSpc>
              <a:spcBef>
                <a:spcPts val="0"/>
              </a:spcBef>
              <a:buChar char="✓"/>
              <a:defRPr sz="1512"/>
            </a:pPr>
            <a:r>
              <a:rPr dirty="0"/>
              <a:t>College/Career plans</a:t>
            </a:r>
          </a:p>
          <a:p>
            <a:pPr marL="240029" indent="-240029" defTabSz="384047">
              <a:lnSpc>
                <a:spcPct val="120000"/>
              </a:lnSpc>
              <a:spcBef>
                <a:spcPts val="0"/>
              </a:spcBef>
              <a:buChar char="–"/>
              <a:defRPr sz="1512"/>
            </a:pPr>
            <a:endParaRPr dirty="0"/>
          </a:p>
          <a:p>
            <a:pPr marL="288035" indent="-288035" defTabSz="384047">
              <a:lnSpc>
                <a:spcPct val="120000"/>
              </a:lnSpc>
              <a:spcBef>
                <a:spcPts val="0"/>
              </a:spcBef>
              <a:defRPr sz="1512"/>
            </a:pPr>
            <a:r>
              <a:rPr dirty="0"/>
              <a:t>Student Consent and Assets</a:t>
            </a:r>
          </a:p>
          <a:p>
            <a:pPr marL="384047" indent="-192023" defTabSz="384047">
              <a:lnSpc>
                <a:spcPct val="120000"/>
              </a:lnSpc>
              <a:spcBef>
                <a:spcPts val="0"/>
              </a:spcBef>
              <a:buChar char="✓"/>
              <a:defRPr sz="1512"/>
            </a:pPr>
            <a:r>
              <a:rPr dirty="0"/>
              <a:t>FTI</a:t>
            </a:r>
          </a:p>
          <a:p>
            <a:pPr marL="0" indent="126015" defTabSz="384047">
              <a:lnSpc>
                <a:spcPct val="120000"/>
              </a:lnSpc>
              <a:spcBef>
                <a:spcPts val="0"/>
              </a:spcBef>
              <a:buSzTx/>
              <a:buNone/>
              <a:defRPr sz="1512"/>
            </a:pPr>
            <a:endParaRPr dirty="0"/>
          </a:p>
          <a:p>
            <a:pPr marL="288035" indent="-288035" defTabSz="384047">
              <a:lnSpc>
                <a:spcPct val="120000"/>
              </a:lnSpc>
              <a:spcBef>
                <a:spcPts val="0"/>
              </a:spcBef>
              <a:defRPr sz="1512"/>
            </a:pPr>
            <a:r>
              <a:rPr dirty="0"/>
              <a:t>Student Status: Personal Circumstances </a:t>
            </a:r>
          </a:p>
          <a:p>
            <a:pPr marL="384047" indent="-192023" defTabSz="384047">
              <a:lnSpc>
                <a:spcPct val="120000"/>
              </a:lnSpc>
              <a:spcBef>
                <a:spcPts val="0"/>
              </a:spcBef>
              <a:buChar char="✓"/>
              <a:defRPr sz="1512"/>
            </a:pPr>
            <a:r>
              <a:rPr dirty="0"/>
              <a:t>Dependent or Independent Determination</a:t>
            </a:r>
          </a:p>
          <a:p>
            <a:pPr marL="384047" indent="-192023" defTabSz="384047">
              <a:lnSpc>
                <a:spcPct val="120000"/>
              </a:lnSpc>
              <a:spcBef>
                <a:spcPts val="0"/>
              </a:spcBef>
              <a:buChar char="✓"/>
              <a:defRPr sz="1512"/>
            </a:pPr>
            <a:r>
              <a:rPr dirty="0"/>
              <a:t>Student Special Circumstances</a:t>
            </a:r>
          </a:p>
          <a:p>
            <a:pPr marL="384047" indent="-192023" defTabSz="384047">
              <a:lnSpc>
                <a:spcPct val="120000"/>
              </a:lnSpc>
              <a:spcBef>
                <a:spcPts val="0"/>
              </a:spcBef>
              <a:buChar char="✓"/>
              <a:defRPr sz="1512"/>
            </a:pPr>
            <a:r>
              <a:rPr dirty="0"/>
              <a:t>Student Unusual Circumstances</a:t>
            </a:r>
          </a:p>
          <a:p>
            <a:pPr marL="0" indent="126015" defTabSz="384047">
              <a:lnSpc>
                <a:spcPct val="120000"/>
              </a:lnSpc>
              <a:spcBef>
                <a:spcPts val="0"/>
              </a:spcBef>
              <a:buSzTx/>
              <a:buNone/>
              <a:defRPr sz="1512"/>
            </a:pPr>
            <a:endParaRPr dirty="0"/>
          </a:p>
          <a:p>
            <a:pPr marL="288035" indent="-288035" defTabSz="384047">
              <a:lnSpc>
                <a:spcPct val="120000"/>
              </a:lnSpc>
              <a:spcBef>
                <a:spcPts val="0"/>
              </a:spcBef>
              <a:defRPr sz="1512"/>
            </a:pPr>
            <a:r>
              <a:rPr dirty="0"/>
              <a:t>Parent Contributor Section</a:t>
            </a:r>
          </a:p>
          <a:p>
            <a:pPr marL="384047" indent="-192023" defTabSz="384047">
              <a:lnSpc>
                <a:spcPct val="120000"/>
              </a:lnSpc>
              <a:spcBef>
                <a:spcPts val="0"/>
              </a:spcBef>
              <a:buChar char="✓"/>
              <a:defRPr sz="1512"/>
            </a:pPr>
            <a:r>
              <a:rPr dirty="0"/>
              <a:t>Social Security Number</a:t>
            </a:r>
          </a:p>
          <a:p>
            <a:pPr marL="384047" indent="-192023" defTabSz="384047">
              <a:lnSpc>
                <a:spcPct val="120000"/>
              </a:lnSpc>
              <a:spcBef>
                <a:spcPts val="0"/>
              </a:spcBef>
              <a:buChar char="✓"/>
              <a:defRPr sz="1512"/>
            </a:pPr>
            <a:r>
              <a:rPr dirty="0"/>
              <a:t>Last Name</a:t>
            </a:r>
          </a:p>
          <a:p>
            <a:pPr marL="384047" indent="-192023" defTabSz="384047">
              <a:lnSpc>
                <a:spcPct val="120000"/>
              </a:lnSpc>
              <a:spcBef>
                <a:spcPts val="0"/>
              </a:spcBef>
              <a:buChar char="✓"/>
              <a:defRPr sz="1512"/>
            </a:pPr>
            <a:r>
              <a:rPr dirty="0"/>
              <a:t>Date of Birth</a:t>
            </a:r>
          </a:p>
          <a:p>
            <a:pPr marL="384047" indent="-192023" defTabSz="384047">
              <a:lnSpc>
                <a:spcPct val="120000"/>
              </a:lnSpc>
              <a:spcBef>
                <a:spcPts val="0"/>
              </a:spcBef>
              <a:buChar char="✓"/>
              <a:defRPr sz="1512"/>
            </a:pPr>
            <a:r>
              <a:rPr dirty="0"/>
              <a:t>Email address</a:t>
            </a:r>
          </a:p>
        </p:txBody>
      </p:sp>
      <p:sp>
        <p:nvSpPr>
          <p:cNvPr id="324"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24</a:t>
            </a:fld>
            <a:endParaRPr/>
          </a:p>
        </p:txBody>
      </p:sp>
      <p:sp>
        <p:nvSpPr>
          <p:cNvPr id="3" name="TextBox 2">
            <a:extLst>
              <a:ext uri="{FF2B5EF4-FFF2-40B4-BE49-F238E27FC236}">
                <a16:creationId xmlns:a16="http://schemas.microsoft.com/office/drawing/2014/main" id="{76C619D0-B9D4-333F-1EE3-C206AD014836}"/>
              </a:ext>
            </a:extLst>
          </p:cNvPr>
          <p:cNvSpPr txBox="1"/>
          <p:nvPr/>
        </p:nvSpPr>
        <p:spPr>
          <a:xfrm>
            <a:off x="620183" y="4240369"/>
            <a:ext cx="10155669" cy="19450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20000"/>
              </a:lnSpc>
              <a:spcBef>
                <a:spcPts val="400"/>
              </a:spcBef>
              <a:defRPr sz="2000"/>
            </a:pPr>
            <a:r>
              <a:rPr lang="en-US" sz="1510" dirty="0"/>
              <a:t>Household Size				Federal Means Tested Benefits</a:t>
            </a:r>
          </a:p>
          <a:p>
            <a:pPr marL="742950" lvl="1" indent="-285750">
              <a:lnSpc>
                <a:spcPct val="120000"/>
              </a:lnSpc>
              <a:spcBef>
                <a:spcPts val="400"/>
              </a:spcBef>
              <a:defRPr sz="2000"/>
            </a:pPr>
            <a:r>
              <a:rPr lang="en-US" sz="1510" dirty="0"/>
              <a:t> FTI will import this data			 Medicaid, SSI, SNAP, Free or Reduced</a:t>
            </a:r>
          </a:p>
          <a:p>
            <a:pPr>
              <a:lnSpc>
                <a:spcPct val="120000"/>
              </a:lnSpc>
              <a:spcBef>
                <a:spcPts val="400"/>
              </a:spcBef>
              <a:defRPr sz="2000"/>
            </a:pPr>
            <a:r>
              <a:rPr lang="en-US" sz="1510" dirty="0"/>
              <a:t>Contributor(s) Income and Assets		Lunch, TANF, WIC, EITC QHP</a:t>
            </a:r>
          </a:p>
          <a:p>
            <a:pPr marL="742950" lvl="1" indent="-285750">
              <a:lnSpc>
                <a:spcPct val="120000"/>
              </a:lnSpc>
              <a:spcBef>
                <a:spcPts val="400"/>
              </a:spcBef>
              <a:defRPr sz="2000"/>
            </a:pPr>
            <a:r>
              <a:rPr lang="en-US" sz="1510" dirty="0"/>
              <a:t>FTI will import this data			Can list up to 20 Colleges</a:t>
            </a:r>
          </a:p>
          <a:p>
            <a:pPr marL="742950" lvl="1" indent="-285750">
              <a:lnSpc>
                <a:spcPct val="120000"/>
              </a:lnSpc>
              <a:spcBef>
                <a:spcPts val="400"/>
              </a:spcBef>
              <a:defRPr sz="2000"/>
            </a:pPr>
            <a:r>
              <a:rPr lang="en-US" sz="1510" dirty="0"/>
              <a:t>Income earned from work											</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Footer Placeholder 3"/>
          <p:cNvSpPr txBox="1"/>
          <p:nvPr/>
        </p:nvSpPr>
        <p:spPr>
          <a:xfrm>
            <a:off x="1557079" y="6258437"/>
            <a:ext cx="385734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336" name="Title 13"/>
          <p:cNvSpPr txBox="1">
            <a:spLocks noGrp="1"/>
          </p:cNvSpPr>
          <p:nvPr>
            <p:ph type="title"/>
          </p:nvPr>
        </p:nvSpPr>
        <p:spPr>
          <a:xfrm>
            <a:off x="648447" y="156945"/>
            <a:ext cx="8229600" cy="1143001"/>
          </a:xfrm>
          <a:prstGeom prst="rect">
            <a:avLst/>
          </a:prstGeom>
        </p:spPr>
        <p:txBody>
          <a:bodyPr/>
          <a:lstStyle>
            <a:lvl1pPr>
              <a:defRPr sz="3800"/>
            </a:lvl1pPr>
          </a:lstStyle>
          <a:p>
            <a:r>
              <a:rPr dirty="0"/>
              <a:t>FAFSA Submission Summary</a:t>
            </a:r>
          </a:p>
        </p:txBody>
      </p:sp>
      <p:sp>
        <p:nvSpPr>
          <p:cNvPr id="337" name="Rectangle 9"/>
          <p:cNvSpPr txBox="1"/>
          <p:nvPr/>
        </p:nvSpPr>
        <p:spPr>
          <a:xfrm>
            <a:off x="367484" y="4184734"/>
            <a:ext cx="8615124" cy="15965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500"/>
            </a:pPr>
            <a:endParaRPr dirty="0"/>
          </a:p>
          <a:p>
            <a:pPr lvl="1">
              <a:defRPr sz="1500"/>
            </a:pPr>
            <a:r>
              <a:rPr dirty="0"/>
              <a:t>This link redirects filers to view instructions regarding the NJFAMS Student Portal.  </a:t>
            </a:r>
            <a:br>
              <a:rPr dirty="0"/>
            </a:br>
            <a:r>
              <a:rPr dirty="0"/>
              <a:t>Applicants are instructed to log into “</a:t>
            </a:r>
            <a:r>
              <a:rPr b="1" dirty="0"/>
              <a:t>NJFAMS.HESAA.org</a:t>
            </a:r>
            <a:r>
              <a:rPr dirty="0"/>
              <a:t>” to create a user ID and password.  In 3-5 business days, students can their check awards and eligibility status and complete any outstanding items on their “To Do” list (There is no State Application only a To-Do-List).</a:t>
            </a:r>
          </a:p>
          <a:p>
            <a:pPr lvl="1">
              <a:defRPr sz="1500"/>
            </a:pPr>
            <a:endParaRPr dirty="0"/>
          </a:p>
          <a:p>
            <a:pPr lvl="1">
              <a:defRPr sz="1500"/>
            </a:pPr>
            <a:r>
              <a:rPr dirty="0"/>
              <a:t>Please note, all notifications will be sent to the student email address listed on the FAFSA.</a:t>
            </a:r>
          </a:p>
        </p:txBody>
      </p:sp>
      <p:grpSp>
        <p:nvGrpSpPr>
          <p:cNvPr id="342" name="Group"/>
          <p:cNvGrpSpPr/>
          <p:nvPr/>
        </p:nvGrpSpPr>
        <p:grpSpPr>
          <a:xfrm>
            <a:off x="224672" y="2704622"/>
            <a:ext cx="8298373" cy="1626556"/>
            <a:chOff x="0" y="0"/>
            <a:chExt cx="8298372" cy="1626554"/>
          </a:xfrm>
        </p:grpSpPr>
        <p:pic>
          <p:nvPicPr>
            <p:cNvPr id="338" name="Picture 1" descr="Picture 1"/>
            <p:cNvPicPr>
              <a:picLocks noChangeAspect="1"/>
            </p:cNvPicPr>
            <p:nvPr/>
          </p:nvPicPr>
          <p:blipFill>
            <a:blip r:embed="rId3"/>
            <a:srcRect l="1804" t="2312" r="1111" b="47516"/>
            <a:stretch>
              <a:fillRect/>
            </a:stretch>
          </p:blipFill>
          <p:spPr>
            <a:xfrm>
              <a:off x="778776" y="0"/>
              <a:ext cx="7519597" cy="1626555"/>
            </a:xfrm>
            <a:prstGeom prst="rect">
              <a:avLst/>
            </a:prstGeom>
            <a:ln w="9525" cap="flat">
              <a:solidFill>
                <a:srgbClr val="000000"/>
              </a:solidFill>
              <a:prstDash val="solid"/>
              <a:round/>
            </a:ln>
            <a:effectLst>
              <a:outerShdw blurRad="190500" dist="12700" dir="5400000" rotWithShape="0">
                <a:srgbClr val="000000"/>
              </a:outerShdw>
            </a:effectLst>
          </p:spPr>
        </p:pic>
        <p:sp>
          <p:nvSpPr>
            <p:cNvPr id="339" name="Right Arrow 7"/>
            <p:cNvSpPr/>
            <p:nvPr/>
          </p:nvSpPr>
          <p:spPr>
            <a:xfrm>
              <a:off x="0" y="515914"/>
              <a:ext cx="797130" cy="533401"/>
            </a:xfrm>
            <a:prstGeom prst="rightArrow">
              <a:avLst>
                <a:gd name="adj1" fmla="val 50000"/>
                <a:gd name="adj2" fmla="val 50005"/>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defRPr>
                  <a:solidFill>
                    <a:srgbClr val="FF0000"/>
                  </a:solidFill>
                </a:defRPr>
              </a:pPr>
              <a:endParaRPr/>
            </a:p>
          </p:txBody>
        </p:sp>
        <p:sp>
          <p:nvSpPr>
            <p:cNvPr id="340" name="Rectangle 15"/>
            <p:cNvSpPr/>
            <p:nvPr/>
          </p:nvSpPr>
          <p:spPr>
            <a:xfrm>
              <a:off x="1756097" y="712153"/>
              <a:ext cx="1870826" cy="187830"/>
            </a:xfrm>
            <a:prstGeom prst="rect">
              <a:avLst/>
            </a:prstGeom>
            <a:solidFill>
              <a:srgbClr val="335066"/>
            </a:solidFill>
            <a:ln w="12700" cap="flat">
              <a:noFill/>
              <a:miter lim="400000"/>
            </a:ln>
            <a:effectLst/>
          </p:spPr>
          <p:txBody>
            <a:bodyPr wrap="square" lIns="45719" tIns="45719" rIns="45719" bIns="45719" numCol="1" anchor="ctr">
              <a:noAutofit/>
            </a:bodyPr>
            <a:lstStyle/>
            <a:p>
              <a:pPr algn="ctr">
                <a:defRPr>
                  <a:solidFill>
                    <a:srgbClr val="248AEA"/>
                  </a:solidFill>
                </a:defRPr>
              </a:pPr>
              <a:endParaRPr/>
            </a:p>
          </p:txBody>
        </p:sp>
        <p:sp>
          <p:nvSpPr>
            <p:cNvPr id="341" name="TextBox 6"/>
            <p:cNvSpPr txBox="1"/>
            <p:nvPr/>
          </p:nvSpPr>
          <p:spPr>
            <a:xfrm>
              <a:off x="1728665" y="651809"/>
              <a:ext cx="1696025" cy="23927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1100" b="1">
                  <a:solidFill>
                    <a:srgbClr val="FFFFFF"/>
                  </a:solidFill>
                </a:defRPr>
              </a:lvl1pPr>
            </a:lstStyle>
            <a:p>
              <a:r>
                <a:t>New Jersey State based</a:t>
              </a:r>
            </a:p>
          </p:txBody>
        </p:sp>
      </p:grpSp>
      <p:grpSp>
        <p:nvGrpSpPr>
          <p:cNvPr id="348" name="Group"/>
          <p:cNvGrpSpPr/>
          <p:nvPr/>
        </p:nvGrpSpPr>
        <p:grpSpPr>
          <a:xfrm>
            <a:off x="1300339" y="1299947"/>
            <a:ext cx="7038976" cy="1323976"/>
            <a:chOff x="0" y="0"/>
            <a:chExt cx="7038975" cy="1323975"/>
          </a:xfrm>
        </p:grpSpPr>
        <p:grpSp>
          <p:nvGrpSpPr>
            <p:cNvPr id="345" name="Group 12"/>
            <p:cNvGrpSpPr/>
            <p:nvPr/>
          </p:nvGrpSpPr>
          <p:grpSpPr>
            <a:xfrm>
              <a:off x="0" y="0"/>
              <a:ext cx="7038975" cy="1323976"/>
              <a:chOff x="0" y="0"/>
              <a:chExt cx="7038975" cy="1323975"/>
            </a:xfrm>
          </p:grpSpPr>
          <p:pic>
            <p:nvPicPr>
              <p:cNvPr id="343" name="Picture 2" descr="Picture 2"/>
              <p:cNvPicPr>
                <a:picLocks noChangeAspect="1"/>
              </p:cNvPicPr>
              <p:nvPr/>
            </p:nvPicPr>
            <p:blipFill>
              <a:blip r:embed="rId4"/>
              <a:stretch>
                <a:fillRect/>
              </a:stretch>
            </p:blipFill>
            <p:spPr>
              <a:xfrm>
                <a:off x="0" y="-1"/>
                <a:ext cx="7038975" cy="381001"/>
              </a:xfrm>
              <a:prstGeom prst="rect">
                <a:avLst/>
              </a:prstGeom>
              <a:ln w="12700" cap="flat">
                <a:noFill/>
                <a:miter lim="400000"/>
              </a:ln>
              <a:effectLst/>
            </p:spPr>
          </p:pic>
          <p:pic>
            <p:nvPicPr>
              <p:cNvPr id="344" name="Picture 8" descr="Picture 8"/>
              <p:cNvPicPr>
                <a:picLocks noChangeAspect="1"/>
              </p:cNvPicPr>
              <p:nvPr/>
            </p:nvPicPr>
            <p:blipFill>
              <a:blip r:embed="rId5"/>
              <a:stretch>
                <a:fillRect/>
              </a:stretch>
            </p:blipFill>
            <p:spPr>
              <a:xfrm>
                <a:off x="0" y="381000"/>
                <a:ext cx="7038975" cy="942975"/>
              </a:xfrm>
              <a:prstGeom prst="rect">
                <a:avLst/>
              </a:prstGeom>
              <a:ln w="12700" cap="flat">
                <a:noFill/>
                <a:miter lim="400000"/>
              </a:ln>
              <a:effectLst>
                <a:outerShdw blurRad="190500" dist="12700" dir="5400000" rotWithShape="0">
                  <a:srgbClr val="000000"/>
                </a:outerShdw>
              </a:effectLst>
            </p:spPr>
          </p:pic>
        </p:grpSp>
        <p:sp>
          <p:nvSpPr>
            <p:cNvPr id="346" name="Rectangle 5"/>
            <p:cNvSpPr/>
            <p:nvPr/>
          </p:nvSpPr>
          <p:spPr>
            <a:xfrm>
              <a:off x="1420063" y="122066"/>
              <a:ext cx="1870825" cy="187830"/>
            </a:xfrm>
            <a:prstGeom prst="rect">
              <a:avLst/>
            </a:prstGeom>
            <a:solidFill>
              <a:srgbClr val="335066"/>
            </a:solidFill>
            <a:ln w="12700" cap="flat">
              <a:noFill/>
              <a:miter lim="400000"/>
            </a:ln>
            <a:effectLst/>
          </p:spPr>
          <p:txBody>
            <a:bodyPr wrap="square" lIns="45719" tIns="45719" rIns="45719" bIns="45719" numCol="1" anchor="ctr">
              <a:noAutofit/>
            </a:bodyPr>
            <a:lstStyle/>
            <a:p>
              <a:pPr algn="ctr">
                <a:defRPr>
                  <a:solidFill>
                    <a:srgbClr val="248AEA"/>
                  </a:solidFill>
                </a:defRPr>
              </a:pPr>
              <a:endParaRPr/>
            </a:p>
          </p:txBody>
        </p:sp>
        <p:sp>
          <p:nvSpPr>
            <p:cNvPr id="347" name="TextBox 14"/>
            <p:cNvSpPr txBox="1"/>
            <p:nvPr/>
          </p:nvSpPr>
          <p:spPr>
            <a:xfrm>
              <a:off x="2419796" y="76399"/>
              <a:ext cx="917635" cy="2642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1200">
                  <a:solidFill>
                    <a:srgbClr val="FFFFFF"/>
                  </a:solidFill>
                </a:defRPr>
              </a:lvl1pPr>
            </a:lstStyle>
            <a:p>
              <a:r>
                <a:t>2024 - 2025</a:t>
              </a:r>
            </a:p>
          </p:txBody>
        </p:sp>
      </p:grpSp>
      <p:sp>
        <p:nvSpPr>
          <p:cNvPr id="349"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25</a:t>
            </a:fld>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Footer Placeholder 3"/>
          <p:cNvSpPr txBox="1"/>
          <p:nvPr/>
        </p:nvSpPr>
        <p:spPr>
          <a:xfrm>
            <a:off x="1557079" y="6258437"/>
            <a:ext cx="385734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354" name="Rectangle 4"/>
          <p:cNvSpPr txBox="1">
            <a:spLocks noGrp="1"/>
          </p:cNvSpPr>
          <p:nvPr>
            <p:ph type="title"/>
          </p:nvPr>
        </p:nvSpPr>
        <p:spPr>
          <a:prstGeom prst="rect">
            <a:avLst/>
          </a:prstGeom>
        </p:spPr>
        <p:txBody>
          <a:bodyPr lIns="44450" tIns="44450" rIns="44450" bIns="44450"/>
          <a:lstStyle/>
          <a:p>
            <a:r>
              <a:t>Federal &amp; State Verification</a:t>
            </a:r>
          </a:p>
        </p:txBody>
      </p:sp>
      <p:sp>
        <p:nvSpPr>
          <p:cNvPr id="355" name="Content Placeholder 1"/>
          <p:cNvSpPr txBox="1">
            <a:spLocks noGrp="1"/>
          </p:cNvSpPr>
          <p:nvPr>
            <p:ph type="body" idx="4294967295"/>
          </p:nvPr>
        </p:nvSpPr>
        <p:spPr>
          <a:xfrm>
            <a:off x="214604" y="1445015"/>
            <a:ext cx="8862247" cy="4525963"/>
          </a:xfrm>
          <a:prstGeom prst="rect">
            <a:avLst/>
          </a:prstGeom>
        </p:spPr>
        <p:txBody>
          <a:bodyPr/>
          <a:lstStyle/>
          <a:p>
            <a:pPr marL="1143000" lvl="2" indent="-228600">
              <a:lnSpc>
                <a:spcPct val="120000"/>
              </a:lnSpc>
              <a:spcBef>
                <a:spcPts val="500"/>
              </a:spcBef>
              <a:defRPr sz="2400"/>
            </a:pPr>
            <a:r>
              <a:t>SCHOOL is responsible for verifying information </a:t>
            </a:r>
            <a:br/>
            <a:r>
              <a:t>for federal aid except for special circumstances</a:t>
            </a:r>
          </a:p>
          <a:p>
            <a:pPr marL="1143000" lvl="2" indent="-228600">
              <a:lnSpc>
                <a:spcPct val="120000"/>
              </a:lnSpc>
              <a:spcBef>
                <a:spcPts val="500"/>
              </a:spcBef>
              <a:defRPr sz="2400"/>
            </a:pPr>
            <a:r>
              <a:t>HESAA is responsible for verifying information for </a:t>
            </a:r>
            <a:br/>
            <a:r>
              <a:t>State aid </a:t>
            </a:r>
          </a:p>
          <a:p>
            <a:pPr marL="1143000" lvl="2" indent="-228600">
              <a:lnSpc>
                <a:spcPct val="120000"/>
              </a:lnSpc>
              <a:spcBef>
                <a:spcPts val="500"/>
              </a:spcBef>
              <a:defRPr sz="2400"/>
            </a:pPr>
            <a:r>
              <a:t>Schools may send request for information by mail </a:t>
            </a:r>
            <a:br/>
            <a:r>
              <a:t>or e-mail</a:t>
            </a:r>
          </a:p>
          <a:p>
            <a:pPr marL="1143000" lvl="2" indent="-228600">
              <a:lnSpc>
                <a:spcPct val="120000"/>
              </a:lnSpc>
              <a:spcBef>
                <a:spcPts val="500"/>
              </a:spcBef>
              <a:defRPr sz="2400"/>
            </a:pPr>
            <a:r>
              <a:t>Always check your school account and NJFAMS </a:t>
            </a:r>
            <a:br/>
            <a:r>
              <a:t>account for required tasks</a:t>
            </a:r>
          </a:p>
          <a:p>
            <a:pPr marL="1143000" lvl="2" indent="-228600">
              <a:lnSpc>
                <a:spcPct val="120000"/>
              </a:lnSpc>
              <a:spcBef>
                <a:spcPts val="500"/>
              </a:spcBef>
              <a:defRPr sz="2400"/>
            </a:pPr>
            <a:r>
              <a:t>Be sure to meet verification deadlines</a:t>
            </a:r>
          </a:p>
        </p:txBody>
      </p:sp>
      <p:sp>
        <p:nvSpPr>
          <p:cNvPr id="356"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26</a:t>
            </a:fld>
            <a:endParaRP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Footer Placeholder 1"/>
          <p:cNvSpPr txBox="1"/>
          <p:nvPr/>
        </p:nvSpPr>
        <p:spPr>
          <a:xfrm>
            <a:off x="1557079" y="6258437"/>
            <a:ext cx="385734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359" name="Title 3"/>
          <p:cNvSpPr txBox="1">
            <a:spLocks noGrp="1"/>
          </p:cNvSpPr>
          <p:nvPr>
            <p:ph type="title"/>
          </p:nvPr>
        </p:nvSpPr>
        <p:spPr>
          <a:xfrm>
            <a:off x="457200" y="279400"/>
            <a:ext cx="8229600" cy="1143000"/>
          </a:xfrm>
          <a:prstGeom prst="rect">
            <a:avLst/>
          </a:prstGeom>
        </p:spPr>
        <p:txBody>
          <a:bodyPr/>
          <a:lstStyle>
            <a:lvl1pPr defTabSz="914400">
              <a:defRPr>
                <a:solidFill>
                  <a:schemeClr val="accent3"/>
                </a:solidFill>
              </a:defRPr>
            </a:lvl1pPr>
          </a:lstStyle>
          <a:p>
            <a:r>
              <a:t>New Jersey Dreamers</a:t>
            </a:r>
          </a:p>
        </p:txBody>
      </p:sp>
      <p:sp>
        <p:nvSpPr>
          <p:cNvPr id="360" name="TextBox 8"/>
          <p:cNvSpPr txBox="1"/>
          <p:nvPr/>
        </p:nvSpPr>
        <p:spPr>
          <a:xfrm>
            <a:off x="1078128" y="4695018"/>
            <a:ext cx="7884161" cy="9594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buSzPct val="100000"/>
              <a:buFont typeface="Arial"/>
              <a:buChar char="•"/>
              <a:defRPr sz="2000"/>
            </a:pPr>
            <a:r>
              <a:t>All students must go to </a:t>
            </a:r>
            <a:r>
              <a:rPr u="sng">
                <a:solidFill>
                  <a:srgbClr val="8BC814"/>
                </a:solidFill>
                <a:uFill>
                  <a:solidFill>
                    <a:srgbClr val="8BC814"/>
                  </a:solidFill>
                </a:uFill>
                <a:hlinkClick r:id="rId3"/>
              </a:rPr>
              <a:t>https://njfams.hesaa.org</a:t>
            </a:r>
          </a:p>
          <a:p>
            <a:pPr marL="342900" indent="-342900">
              <a:buSzPct val="100000"/>
              <a:buFont typeface="Arial"/>
              <a:buChar char="•"/>
              <a:defRPr sz="2000"/>
            </a:pPr>
            <a:r>
              <a:t>Register for your account by creating a User ID and Password </a:t>
            </a:r>
          </a:p>
          <a:p>
            <a:pPr marL="342900" indent="-342900">
              <a:buSzPct val="100000"/>
              <a:buFont typeface="Arial"/>
              <a:buChar char="•"/>
              <a:defRPr sz="2000"/>
            </a:pPr>
            <a:r>
              <a:t>Login to complete the application by established deadlines</a:t>
            </a:r>
          </a:p>
        </p:txBody>
      </p:sp>
      <p:sp>
        <p:nvSpPr>
          <p:cNvPr id="361"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27</a:t>
            </a:fld>
            <a:endParaRPr/>
          </a:p>
        </p:txBody>
      </p:sp>
      <p:sp>
        <p:nvSpPr>
          <p:cNvPr id="362" name="Right Arrow 7"/>
          <p:cNvSpPr/>
          <p:nvPr/>
        </p:nvSpPr>
        <p:spPr>
          <a:xfrm rot="10800000">
            <a:off x="7722378" y="2044264"/>
            <a:ext cx="725049" cy="341446"/>
          </a:xfrm>
          <a:prstGeom prst="rightArrow">
            <a:avLst>
              <a:gd name="adj1" fmla="val 50000"/>
              <a:gd name="adj2" fmla="val 50000"/>
            </a:avLst>
          </a:prstGeom>
          <a:solidFill>
            <a:srgbClr val="FF0000"/>
          </a:solidFill>
          <a:ln>
            <a:solidFill>
              <a:srgbClr val="FF0000"/>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grpSp>
        <p:nvGrpSpPr>
          <p:cNvPr id="365" name="Picture 4"/>
          <p:cNvGrpSpPr/>
          <p:nvPr/>
        </p:nvGrpSpPr>
        <p:grpSpPr>
          <a:xfrm>
            <a:off x="1544026" y="1254651"/>
            <a:ext cx="6081348" cy="3153588"/>
            <a:chOff x="0" y="0"/>
            <a:chExt cx="6081346" cy="3153587"/>
          </a:xfrm>
        </p:grpSpPr>
        <p:sp>
          <p:nvSpPr>
            <p:cNvPr id="363" name="Rectangle"/>
            <p:cNvSpPr/>
            <p:nvPr/>
          </p:nvSpPr>
          <p:spPr>
            <a:xfrm>
              <a:off x="0" y="0"/>
              <a:ext cx="6081347" cy="3153588"/>
            </a:xfrm>
            <a:prstGeom prst="rect">
              <a:avLst/>
            </a:prstGeom>
            <a:solidFill>
              <a:srgbClr val="000000"/>
            </a:solidFill>
            <a:ln w="12700" cap="flat">
              <a:noFill/>
              <a:miter lim="400000"/>
            </a:ln>
            <a:effectLst/>
          </p:spPr>
          <p:txBody>
            <a:bodyPr wrap="square" lIns="45719" tIns="45719" rIns="45719" bIns="45719" numCol="1" anchor="ctr">
              <a:noAutofit/>
            </a:bodyPr>
            <a:lstStyle/>
            <a:p>
              <a:endParaRPr/>
            </a:p>
          </p:txBody>
        </p:sp>
        <p:pic>
          <p:nvPicPr>
            <p:cNvPr id="364" name="image11.png" descr="image11.png"/>
            <p:cNvPicPr>
              <a:picLocks noChangeAspect="1"/>
            </p:cNvPicPr>
            <p:nvPr/>
          </p:nvPicPr>
          <p:blipFill>
            <a:blip r:embed="rId4"/>
            <a:stretch>
              <a:fillRect/>
            </a:stretch>
          </p:blipFill>
          <p:spPr>
            <a:xfrm>
              <a:off x="0" y="0"/>
              <a:ext cx="6081347" cy="3153588"/>
            </a:xfrm>
            <a:prstGeom prst="rect">
              <a:avLst/>
            </a:prstGeom>
            <a:ln w="9525" cap="flat">
              <a:solidFill>
                <a:srgbClr val="000000"/>
              </a:solidFill>
              <a:prstDash val="solid"/>
              <a:round/>
            </a:ln>
            <a:effectLst>
              <a:outerShdw blurRad="190500" dist="12700" dir="5400000" rotWithShape="0">
                <a:srgbClr val="000000"/>
              </a:outerShdw>
            </a:effectLst>
          </p:spPr>
        </p:pic>
      </p:gr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Footer Placeholder 1"/>
          <p:cNvSpPr txBox="1"/>
          <p:nvPr/>
        </p:nvSpPr>
        <p:spPr>
          <a:xfrm>
            <a:off x="1557079" y="6258437"/>
            <a:ext cx="385734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pic>
        <p:nvPicPr>
          <p:cNvPr id="370" name="Picture 4" descr="Picture 4"/>
          <p:cNvPicPr>
            <a:picLocks noChangeAspect="1"/>
          </p:cNvPicPr>
          <p:nvPr/>
        </p:nvPicPr>
        <p:blipFill>
          <a:blip r:embed="rId3"/>
          <a:srcRect l="406" t="3915" r="2215" b="2979"/>
          <a:stretch>
            <a:fillRect/>
          </a:stretch>
        </p:blipFill>
        <p:spPr>
          <a:xfrm>
            <a:off x="304553" y="2823824"/>
            <a:ext cx="8678056" cy="1678508"/>
          </a:xfrm>
          <a:prstGeom prst="rect">
            <a:avLst/>
          </a:prstGeom>
          <a:ln>
            <a:solidFill>
              <a:srgbClr val="000000"/>
            </a:solidFill>
          </a:ln>
          <a:effectLst>
            <a:outerShdw blurRad="190500" dist="12700" dir="5400000" rotWithShape="0">
              <a:srgbClr val="000000"/>
            </a:outerShdw>
          </a:effectLst>
        </p:spPr>
      </p:pic>
      <p:sp>
        <p:nvSpPr>
          <p:cNvPr id="371" name="Title 3"/>
          <p:cNvSpPr txBox="1">
            <a:spLocks noGrp="1"/>
          </p:cNvSpPr>
          <p:nvPr>
            <p:ph type="title"/>
          </p:nvPr>
        </p:nvSpPr>
        <p:spPr>
          <a:xfrm>
            <a:off x="457200" y="279400"/>
            <a:ext cx="8229600" cy="1143000"/>
          </a:xfrm>
          <a:prstGeom prst="rect">
            <a:avLst/>
          </a:prstGeom>
        </p:spPr>
        <p:txBody>
          <a:bodyPr/>
          <a:lstStyle>
            <a:lvl1pPr defTabSz="914400"/>
          </a:lstStyle>
          <a:p>
            <a:r>
              <a:t>NJFAMS</a:t>
            </a:r>
          </a:p>
        </p:txBody>
      </p:sp>
      <p:sp>
        <p:nvSpPr>
          <p:cNvPr id="372" name="TextBox 8"/>
          <p:cNvSpPr txBox="1"/>
          <p:nvPr/>
        </p:nvSpPr>
        <p:spPr>
          <a:xfrm>
            <a:off x="629917" y="4793057"/>
            <a:ext cx="8229601" cy="667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buSzPct val="100000"/>
              <a:buFont typeface="Arial"/>
              <a:buChar char="•"/>
              <a:defRPr sz="2000"/>
            </a:pPr>
            <a:r>
              <a:t>All students must go to “NJGRANTS.org” </a:t>
            </a:r>
          </a:p>
          <a:p>
            <a:pPr marL="342900" indent="-342900">
              <a:buSzPct val="100000"/>
              <a:buFont typeface="Arial"/>
              <a:buChar char="•"/>
              <a:defRPr sz="2000"/>
            </a:pPr>
            <a:r>
              <a:t>Establish an NJFAMS Account by creating a User ID and Password </a:t>
            </a:r>
          </a:p>
        </p:txBody>
      </p:sp>
      <p:sp>
        <p:nvSpPr>
          <p:cNvPr id="373"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28</a:t>
            </a:fld>
            <a:endParaRPr/>
          </a:p>
        </p:txBody>
      </p:sp>
      <p:pic>
        <p:nvPicPr>
          <p:cNvPr id="374" name="Picture 2" descr="Picture 2"/>
          <p:cNvPicPr>
            <a:picLocks noChangeAspect="1"/>
          </p:cNvPicPr>
          <p:nvPr/>
        </p:nvPicPr>
        <p:blipFill>
          <a:blip r:embed="rId4"/>
          <a:stretch>
            <a:fillRect/>
          </a:stretch>
        </p:blipFill>
        <p:spPr>
          <a:xfrm>
            <a:off x="888089" y="1234366"/>
            <a:ext cx="7367818" cy="1245710"/>
          </a:xfrm>
          <a:prstGeom prst="rect">
            <a:avLst/>
          </a:prstGeom>
          <a:ln>
            <a:solidFill>
              <a:srgbClr val="000000"/>
            </a:solidFill>
          </a:ln>
          <a:effectLst>
            <a:outerShdw blurRad="190500" dist="12700" dir="5400000" rotWithShape="0">
              <a:srgbClr val="000000"/>
            </a:outerShdw>
          </a:effectLst>
        </p:spPr>
      </p:pic>
      <p:sp>
        <p:nvSpPr>
          <p:cNvPr id="375" name="Oval 9"/>
          <p:cNvSpPr/>
          <p:nvPr/>
        </p:nvSpPr>
        <p:spPr>
          <a:xfrm>
            <a:off x="7230826" y="1863367"/>
            <a:ext cx="914401" cy="299337"/>
          </a:xfrm>
          <a:prstGeom prst="ellipse">
            <a:avLst/>
          </a:prstGeom>
          <a:ln w="19050">
            <a:solidFill>
              <a:srgbClr val="FF0000"/>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376" name="Right Arrow 10"/>
          <p:cNvSpPr/>
          <p:nvPr/>
        </p:nvSpPr>
        <p:spPr>
          <a:xfrm rot="16200000">
            <a:off x="7369351" y="2327561"/>
            <a:ext cx="637353" cy="355176"/>
          </a:xfrm>
          <a:prstGeom prst="rightArrow">
            <a:avLst>
              <a:gd name="adj1" fmla="val 50000"/>
              <a:gd name="adj2" fmla="val 50000"/>
            </a:avLst>
          </a:prstGeom>
          <a:solidFill>
            <a:srgbClr val="FF0000"/>
          </a:solidFill>
          <a:ln>
            <a:solidFill>
              <a:srgbClr val="FF0000"/>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377" name="Oval 12"/>
          <p:cNvSpPr/>
          <p:nvPr/>
        </p:nvSpPr>
        <p:spPr>
          <a:xfrm>
            <a:off x="162512" y="3499475"/>
            <a:ext cx="914401" cy="408303"/>
          </a:xfrm>
          <a:prstGeom prst="ellipse">
            <a:avLst/>
          </a:prstGeom>
          <a:ln w="19050">
            <a:solidFill>
              <a:srgbClr val="FF0000"/>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378" name="Right Arrow 13"/>
          <p:cNvSpPr/>
          <p:nvPr/>
        </p:nvSpPr>
        <p:spPr>
          <a:xfrm rot="10800000">
            <a:off x="1172647" y="4244609"/>
            <a:ext cx="725049" cy="341446"/>
          </a:xfrm>
          <a:prstGeom prst="rightArrow">
            <a:avLst>
              <a:gd name="adj1" fmla="val 50000"/>
              <a:gd name="adj2" fmla="val 50000"/>
            </a:avLst>
          </a:prstGeom>
          <a:solidFill>
            <a:srgbClr val="FF0000"/>
          </a:solidFill>
          <a:ln>
            <a:solidFill>
              <a:srgbClr val="FF0000"/>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Footer Placeholder 1"/>
          <p:cNvSpPr txBox="1"/>
          <p:nvPr/>
        </p:nvSpPr>
        <p:spPr>
          <a:xfrm>
            <a:off x="1557079" y="6258437"/>
            <a:ext cx="385734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383" name="Title 3"/>
          <p:cNvSpPr txBox="1">
            <a:spLocks noGrp="1"/>
          </p:cNvSpPr>
          <p:nvPr>
            <p:ph type="title"/>
          </p:nvPr>
        </p:nvSpPr>
        <p:spPr>
          <a:prstGeom prst="rect">
            <a:avLst/>
          </a:prstGeom>
        </p:spPr>
        <p:txBody>
          <a:bodyPr/>
          <a:lstStyle>
            <a:lvl1pPr defTabSz="914400"/>
          </a:lstStyle>
          <a:p>
            <a:r>
              <a:t>NJFAMS</a:t>
            </a:r>
          </a:p>
        </p:txBody>
      </p:sp>
      <p:sp>
        <p:nvSpPr>
          <p:cNvPr id="384"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29</a:t>
            </a:fld>
            <a:endParaRPr/>
          </a:p>
        </p:txBody>
      </p:sp>
      <p:sp>
        <p:nvSpPr>
          <p:cNvPr id="385" name="Rectangle 4"/>
          <p:cNvSpPr/>
          <p:nvPr/>
        </p:nvSpPr>
        <p:spPr>
          <a:xfrm>
            <a:off x="2601156" y="5045640"/>
            <a:ext cx="5184561" cy="538414"/>
          </a:xfrm>
          <a:prstGeom prst="rect">
            <a:avLst/>
          </a:prstGeom>
          <a:solidFill>
            <a:srgbClr val="FFFFFF"/>
          </a:solidFill>
          <a:ln w="25400">
            <a:solidFill>
              <a:srgbClr val="FFFFFF"/>
            </a:solidFill>
          </a:ln>
        </p:spPr>
        <p:txBody>
          <a:bodyPr lIns="45719" rIns="45719" anchor="ctr"/>
          <a:lstStyle/>
          <a:p>
            <a:pPr algn="ctr"/>
            <a:endParaRPr/>
          </a:p>
        </p:txBody>
      </p:sp>
      <p:sp>
        <p:nvSpPr>
          <p:cNvPr id="386" name="TextBox 2"/>
          <p:cNvSpPr txBox="1"/>
          <p:nvPr/>
        </p:nvSpPr>
        <p:spPr>
          <a:xfrm>
            <a:off x="2178826" y="5363212"/>
            <a:ext cx="5227351" cy="4920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1400">
                <a:solidFill>
                  <a:srgbClr val="00B050"/>
                </a:solidFill>
              </a:defRPr>
            </a:pPr>
            <a:r>
              <a:t>Your FAFSA for academic year 2024-2025 has been received</a:t>
            </a:r>
          </a:p>
          <a:p>
            <a:pPr>
              <a:defRPr sz="1400">
                <a:solidFill>
                  <a:srgbClr val="FF0000"/>
                </a:solidFill>
              </a:defRPr>
            </a:pPr>
            <a:r>
              <a:t>Your FAFSA for academic year 2023-2024 has not been received</a:t>
            </a:r>
          </a:p>
        </p:txBody>
      </p:sp>
      <p:pic>
        <p:nvPicPr>
          <p:cNvPr id="387" name="Picture 8" descr="Picture 8"/>
          <p:cNvPicPr>
            <a:picLocks noChangeAspect="1"/>
          </p:cNvPicPr>
          <p:nvPr/>
        </p:nvPicPr>
        <p:blipFill>
          <a:blip r:embed="rId3"/>
          <a:stretch>
            <a:fillRect/>
          </a:stretch>
        </p:blipFill>
        <p:spPr>
          <a:xfrm>
            <a:off x="1594198" y="1113245"/>
            <a:ext cx="6088185" cy="4130949"/>
          </a:xfrm>
          <a:prstGeom prst="rect">
            <a:avLst/>
          </a:prstGeom>
          <a:ln w="12700">
            <a:miter lim="400000"/>
          </a:ln>
          <a:effectLst>
            <a:outerShdw blurRad="190500" dist="12700" dir="5400000" rotWithShape="0">
              <a:srgbClr val="000000"/>
            </a:outerShdw>
          </a:effectLst>
        </p:spPr>
      </p:pic>
      <p:sp>
        <p:nvSpPr>
          <p:cNvPr id="388" name="Oval 9"/>
          <p:cNvSpPr/>
          <p:nvPr/>
        </p:nvSpPr>
        <p:spPr>
          <a:xfrm>
            <a:off x="2499388" y="2338713"/>
            <a:ext cx="4277803" cy="529319"/>
          </a:xfrm>
          <a:prstGeom prst="ellipse">
            <a:avLst/>
          </a:prstGeom>
          <a:ln w="25400">
            <a:solidFill>
              <a:srgbClr val="356899"/>
            </a:solidFill>
          </a:ln>
        </p:spPr>
        <p:txBody>
          <a:bodyPr lIns="45719" rIns="45719" anchor="ctr"/>
          <a:lstStyle/>
          <a:p>
            <a:pPr algn="ctr">
              <a:defRPr>
                <a:solidFill>
                  <a:srgbClr val="FFFFFF"/>
                </a:solidFill>
              </a:defRPr>
            </a:pPr>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Footer Placeholder 3"/>
          <p:cNvSpPr txBox="1"/>
          <p:nvPr/>
        </p:nvSpPr>
        <p:spPr>
          <a:xfrm>
            <a:off x="1557079" y="6258437"/>
            <a:ext cx="385734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38" name="Title 1"/>
          <p:cNvSpPr txBox="1">
            <a:spLocks noGrp="1"/>
          </p:cNvSpPr>
          <p:nvPr>
            <p:ph type="title"/>
          </p:nvPr>
        </p:nvSpPr>
        <p:spPr>
          <a:prstGeom prst="rect">
            <a:avLst/>
          </a:prstGeom>
        </p:spPr>
        <p:txBody>
          <a:bodyPr/>
          <a:lstStyle/>
          <a:p>
            <a:r>
              <a:t>Goals of Financial Aid Office</a:t>
            </a:r>
          </a:p>
        </p:txBody>
      </p:sp>
      <p:sp>
        <p:nvSpPr>
          <p:cNvPr id="139" name="Slide Number Placeholder 5"/>
          <p:cNvSpPr txBox="1">
            <a:spLocks noGrp="1"/>
          </p:cNvSpPr>
          <p:nvPr>
            <p:ph type="sldNum" sz="quarter" idx="2"/>
          </p:nvPr>
        </p:nvSpPr>
        <p:spPr>
          <a:xfrm>
            <a:off x="8814899" y="6273934"/>
            <a:ext cx="167709" cy="2311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
        <p:nvSpPr>
          <p:cNvPr id="140" name="Rectangle 3"/>
          <p:cNvSpPr txBox="1">
            <a:spLocks noGrp="1"/>
          </p:cNvSpPr>
          <p:nvPr>
            <p:ph type="body" idx="4294967295"/>
          </p:nvPr>
        </p:nvSpPr>
        <p:spPr>
          <a:xfrm>
            <a:off x="756358" y="1484829"/>
            <a:ext cx="7965107" cy="4153972"/>
          </a:xfrm>
          <a:prstGeom prst="rect">
            <a:avLst/>
          </a:prstGeom>
        </p:spPr>
        <p:txBody>
          <a:bodyPr/>
          <a:lstStyle/>
          <a:p>
            <a:pPr>
              <a:lnSpc>
                <a:spcPct val="80000"/>
              </a:lnSpc>
              <a:spcBef>
                <a:spcPts val="1700"/>
              </a:spcBef>
              <a:defRPr sz="2900"/>
            </a:pPr>
            <a:r>
              <a:t>Primary goal is to assist students in paying for college and is achieved by:</a:t>
            </a:r>
          </a:p>
          <a:p>
            <a:pPr marL="793750" lvl="1" indent="-336550">
              <a:lnSpc>
                <a:spcPct val="80000"/>
              </a:lnSpc>
              <a:spcBef>
                <a:spcPts val="1500"/>
              </a:spcBef>
              <a:defRPr sz="2500"/>
            </a:pPr>
            <a:r>
              <a:t>Evaluating family’s ability to pay for educational costs</a:t>
            </a:r>
          </a:p>
          <a:p>
            <a:pPr marL="793750" lvl="1" indent="-336550">
              <a:lnSpc>
                <a:spcPct val="80000"/>
              </a:lnSpc>
              <a:spcBef>
                <a:spcPts val="1500"/>
              </a:spcBef>
              <a:defRPr sz="2500"/>
            </a:pPr>
            <a:r>
              <a:t>Distributing limited resources in an equitable manner</a:t>
            </a:r>
          </a:p>
          <a:p>
            <a:pPr marL="793750" lvl="1" indent="-336550">
              <a:lnSpc>
                <a:spcPct val="80000"/>
              </a:lnSpc>
              <a:spcBef>
                <a:spcPts val="1500"/>
              </a:spcBef>
              <a:defRPr sz="2500"/>
            </a:pPr>
            <a:r>
              <a:t>Providing a balance of gift aid and self-help aid</a:t>
            </a:r>
          </a:p>
          <a:p>
            <a:pPr marL="793750" lvl="1" indent="-336550">
              <a:lnSpc>
                <a:spcPct val="80000"/>
              </a:lnSpc>
              <a:spcBef>
                <a:spcPts val="1500"/>
              </a:spcBef>
              <a:defRPr sz="2500"/>
            </a:pPr>
            <a:r>
              <a:t>Implementing federal and state regulations for their college/university</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Footer Placeholder 3"/>
          <p:cNvSpPr txBox="1"/>
          <p:nvPr/>
        </p:nvSpPr>
        <p:spPr>
          <a:xfrm>
            <a:off x="1557079" y="6258437"/>
            <a:ext cx="385734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393" name="Title 1"/>
          <p:cNvSpPr txBox="1">
            <a:spLocks noGrp="1"/>
          </p:cNvSpPr>
          <p:nvPr>
            <p:ph type="title"/>
          </p:nvPr>
        </p:nvSpPr>
        <p:spPr>
          <a:prstGeom prst="rect">
            <a:avLst/>
          </a:prstGeom>
        </p:spPr>
        <p:txBody>
          <a:bodyPr/>
          <a:lstStyle/>
          <a:p>
            <a:r>
              <a:t>Cost of Attendance</a:t>
            </a:r>
          </a:p>
        </p:txBody>
      </p:sp>
      <p:sp>
        <p:nvSpPr>
          <p:cNvPr id="394" name="Rectangle 5"/>
          <p:cNvSpPr txBox="1">
            <a:spLocks noGrp="1"/>
          </p:cNvSpPr>
          <p:nvPr>
            <p:ph type="body" idx="4294967295"/>
          </p:nvPr>
        </p:nvSpPr>
        <p:spPr>
          <a:xfrm>
            <a:off x="793710" y="1316735"/>
            <a:ext cx="7591598" cy="4855466"/>
          </a:xfrm>
          <a:prstGeom prst="rect">
            <a:avLst/>
          </a:prstGeom>
        </p:spPr>
        <p:txBody>
          <a:bodyPr lIns="44450" tIns="44450" rIns="44450" bIns="44450"/>
          <a:lstStyle/>
          <a:p>
            <a:pPr marL="280988" indent="-280988">
              <a:defRPr sz="2400"/>
            </a:pPr>
            <a:r>
              <a:t>Tuition and fees</a:t>
            </a:r>
          </a:p>
          <a:p>
            <a:pPr marL="280988" indent="-280988">
              <a:defRPr sz="2400"/>
            </a:pPr>
            <a:r>
              <a:t>Food &amp; Housing</a:t>
            </a:r>
          </a:p>
          <a:p>
            <a:pPr marL="280988" indent="-280988">
              <a:defRPr sz="2400"/>
            </a:pPr>
            <a:r>
              <a:t>Books and supplies, equipment, transportation, </a:t>
            </a:r>
            <a:br/>
            <a:r>
              <a:t>and miscellaneous personal expenses</a:t>
            </a:r>
          </a:p>
          <a:p>
            <a:pPr marL="280988" indent="-280988">
              <a:defRPr sz="2400"/>
            </a:pPr>
            <a:r>
              <a:t>Loan fees</a:t>
            </a:r>
          </a:p>
          <a:p>
            <a:pPr marL="280988" indent="-280988">
              <a:defRPr sz="2400"/>
            </a:pPr>
            <a:r>
              <a:t>Study abroad costs</a:t>
            </a:r>
          </a:p>
          <a:p>
            <a:pPr marL="280988" indent="-280988">
              <a:defRPr sz="2400"/>
            </a:pPr>
            <a:r>
              <a:t>Dependent care expenses</a:t>
            </a:r>
          </a:p>
          <a:p>
            <a:pPr marL="280988" indent="-280988">
              <a:defRPr sz="2400"/>
            </a:pPr>
            <a:r>
              <a:t>Expenses related to a disability</a:t>
            </a:r>
          </a:p>
          <a:p>
            <a:pPr marL="280988" indent="-280988">
              <a:defRPr sz="2400"/>
            </a:pPr>
            <a:r>
              <a:t>Expenses for cooperative education program</a:t>
            </a:r>
          </a:p>
        </p:txBody>
      </p:sp>
      <p:sp>
        <p:nvSpPr>
          <p:cNvPr id="395"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30</a:t>
            </a:fld>
            <a:endParaRP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Footer Placeholder 3"/>
          <p:cNvSpPr txBox="1"/>
          <p:nvPr/>
        </p:nvSpPr>
        <p:spPr>
          <a:xfrm>
            <a:off x="1557079" y="6258437"/>
            <a:ext cx="385734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400" name="Rectangle 2"/>
          <p:cNvSpPr txBox="1">
            <a:spLocks noGrp="1"/>
          </p:cNvSpPr>
          <p:nvPr>
            <p:ph type="title"/>
          </p:nvPr>
        </p:nvSpPr>
        <p:spPr>
          <a:xfrm>
            <a:off x="13956" y="366077"/>
            <a:ext cx="9144001" cy="1143001"/>
          </a:xfrm>
          <a:prstGeom prst="rect">
            <a:avLst/>
          </a:prstGeom>
        </p:spPr>
        <p:txBody>
          <a:bodyPr>
            <a:normAutofit fontScale="90000"/>
          </a:bodyPr>
          <a:lstStyle/>
          <a:p>
            <a:pPr defTabSz="420623">
              <a:defRPr sz="3680"/>
            </a:pPr>
            <a:r>
              <a:t>What Is The Student Aid Index </a:t>
            </a:r>
            <a:br/>
            <a:r>
              <a:t>(SAI)?</a:t>
            </a:r>
          </a:p>
        </p:txBody>
      </p:sp>
      <p:sp>
        <p:nvSpPr>
          <p:cNvPr id="401" name="Rectangle 3"/>
          <p:cNvSpPr txBox="1">
            <a:spLocks noGrp="1"/>
          </p:cNvSpPr>
          <p:nvPr>
            <p:ph type="body" sz="half" idx="4294967295"/>
          </p:nvPr>
        </p:nvSpPr>
        <p:spPr>
          <a:xfrm>
            <a:off x="1043278" y="1835386"/>
            <a:ext cx="7164611" cy="3484342"/>
          </a:xfrm>
          <a:prstGeom prst="rect">
            <a:avLst/>
          </a:prstGeom>
        </p:spPr>
        <p:txBody>
          <a:bodyPr/>
          <a:lstStyle/>
          <a:p>
            <a:pPr>
              <a:spcBef>
                <a:spcPts val="1400"/>
              </a:spcBef>
              <a:defRPr sz="2400"/>
            </a:pPr>
            <a:r>
              <a:t>SAI is determined by a federal formula that calculates need using the information you supplied on the FAFSA </a:t>
            </a:r>
          </a:p>
          <a:p>
            <a:pPr>
              <a:spcBef>
                <a:spcPts val="1400"/>
              </a:spcBef>
              <a:defRPr sz="2400"/>
            </a:pPr>
            <a:r>
              <a:t>SAI is used to create your financial aid package</a:t>
            </a:r>
          </a:p>
          <a:p>
            <a:pPr>
              <a:spcBef>
                <a:spcPts val="1400"/>
              </a:spcBef>
              <a:defRPr sz="2400"/>
            </a:pPr>
            <a:r>
              <a:t>SAI &amp; Financial Need are guidelines used by </a:t>
            </a:r>
            <a:br/>
            <a:r>
              <a:t>schools to determine an aid package</a:t>
            </a:r>
          </a:p>
          <a:p>
            <a:pPr>
              <a:spcBef>
                <a:spcPts val="1400"/>
              </a:spcBef>
              <a:defRPr sz="2400"/>
            </a:pPr>
            <a:r>
              <a:t>SAI measures your family’s financial strength</a:t>
            </a:r>
          </a:p>
        </p:txBody>
      </p:sp>
      <p:sp>
        <p:nvSpPr>
          <p:cNvPr id="402"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31</a:t>
            </a:fld>
            <a:endParaRPr/>
          </a:p>
        </p:txBody>
      </p:sp>
    </p:spTree>
  </p:cSld>
  <p:clrMapOvr>
    <a:masterClrMapping/>
  </p:clrMapOvr>
  <mc:AlternateContent xmlns:mc="http://schemas.openxmlformats.org/markup-compatibility/2006" xmlns:p14="http://schemas.microsoft.com/office/powerpoint/2010/main">
    <mc:Choice Requires="p14">
      <p:transition spd="slow">
        <p:circle/>
      </p:transition>
    </mc:Choice>
    <mc:Fallback xmlns:a14="http://schemas.microsoft.com/office/drawing/2010/main" xmlns:m="http://schemas.openxmlformats.org/officeDocument/2006/math"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Footer Placeholder 6"/>
          <p:cNvSpPr txBox="1"/>
          <p:nvPr/>
        </p:nvSpPr>
        <p:spPr>
          <a:xfrm>
            <a:off x="1557079" y="6258437"/>
            <a:ext cx="385734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412" name="Title 1"/>
          <p:cNvSpPr txBox="1">
            <a:spLocks noGrp="1"/>
          </p:cNvSpPr>
          <p:nvPr>
            <p:ph type="title"/>
          </p:nvPr>
        </p:nvSpPr>
        <p:spPr>
          <a:xfrm>
            <a:off x="7573" y="274638"/>
            <a:ext cx="9128854" cy="1143001"/>
          </a:xfrm>
          <a:prstGeom prst="rect">
            <a:avLst/>
          </a:prstGeom>
        </p:spPr>
        <p:txBody>
          <a:bodyPr/>
          <a:lstStyle/>
          <a:p>
            <a:r>
              <a:t>Financial Need for Smith Family </a:t>
            </a:r>
          </a:p>
        </p:txBody>
      </p:sp>
      <p:sp>
        <p:nvSpPr>
          <p:cNvPr id="414" name="Slide Number Placeholder 5"/>
          <p:cNvSpPr txBox="1"/>
          <p:nvPr/>
        </p:nvSpPr>
        <p:spPr>
          <a:xfrm>
            <a:off x="6285127" y="6273934"/>
            <a:ext cx="2651761" cy="231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r">
              <a:defRPr sz="900">
                <a:solidFill>
                  <a:srgbClr val="FFFFFF"/>
                </a:solidFill>
                <a:latin typeface="+mj-lt"/>
                <a:ea typeface="+mj-ea"/>
                <a:cs typeface="+mj-cs"/>
                <a:sym typeface="Helvetica"/>
              </a:defRPr>
            </a:lvl1pPr>
          </a:lstStyle>
          <a:p>
            <a:r>
              <a:t>37</a:t>
            </a:r>
          </a:p>
        </p:txBody>
      </p:sp>
      <p:pic>
        <p:nvPicPr>
          <p:cNvPr id="2" name="Picture 8">
            <a:extLst>
              <a:ext uri="{FF2B5EF4-FFF2-40B4-BE49-F238E27FC236}">
                <a16:creationId xmlns:a16="http://schemas.microsoft.com/office/drawing/2014/main" id="{993DC307-3A10-CAA6-F8BE-1219467360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612" y="1676400"/>
            <a:ext cx="77247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33D89F33-9293-5AAA-E950-C1A2A45155D9}"/>
              </a:ext>
            </a:extLst>
          </p:cNvPr>
          <p:cNvSpPr/>
          <p:nvPr/>
        </p:nvSpPr>
        <p:spPr>
          <a:xfrm>
            <a:off x="3485752" y="4348418"/>
            <a:ext cx="2253865" cy="914400"/>
          </a:xfrm>
          <a:prstGeom prst="rect">
            <a:avLst/>
          </a:prstGeom>
          <a:solidFill>
            <a:schemeClr val="bg1"/>
          </a:solidFill>
          <a:ln w="25400" cap="flat">
            <a:solidFill>
              <a:schemeClr val="bg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mn-lt"/>
              <a:ea typeface="+mn-ea"/>
              <a:cs typeface="+mn-cs"/>
              <a:sym typeface="Arial"/>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Footer Placeholder 3"/>
          <p:cNvSpPr txBox="1"/>
          <p:nvPr/>
        </p:nvSpPr>
        <p:spPr>
          <a:xfrm>
            <a:off x="1557079" y="6258437"/>
            <a:ext cx="385734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426" name="Rectangle 2"/>
          <p:cNvSpPr txBox="1">
            <a:spLocks noGrp="1"/>
          </p:cNvSpPr>
          <p:nvPr>
            <p:ph type="title"/>
          </p:nvPr>
        </p:nvSpPr>
        <p:spPr>
          <a:prstGeom prst="rect">
            <a:avLst/>
          </a:prstGeom>
        </p:spPr>
        <p:txBody>
          <a:bodyPr/>
          <a:lstStyle/>
          <a:p>
            <a:r>
              <a:t>Where Do I Go From Here?</a:t>
            </a:r>
          </a:p>
        </p:txBody>
      </p:sp>
      <p:sp>
        <p:nvSpPr>
          <p:cNvPr id="427" name="Rectangle 3"/>
          <p:cNvSpPr txBox="1">
            <a:spLocks noGrp="1"/>
          </p:cNvSpPr>
          <p:nvPr>
            <p:ph type="body" idx="4294967295"/>
          </p:nvPr>
        </p:nvSpPr>
        <p:spPr>
          <a:xfrm>
            <a:off x="609600" y="1219201"/>
            <a:ext cx="8534400" cy="4608029"/>
          </a:xfrm>
          <a:prstGeom prst="rect">
            <a:avLst/>
          </a:prstGeom>
        </p:spPr>
        <p:txBody>
          <a:bodyPr/>
          <a:lstStyle/>
          <a:p>
            <a:pPr>
              <a:spcBef>
                <a:spcPts val="1400"/>
              </a:spcBef>
              <a:defRPr sz="2400"/>
            </a:pPr>
            <a:r>
              <a:rPr dirty="0"/>
              <a:t>Obtain and review admission, financial aid materials and deadlines from each school to which you are applying</a:t>
            </a:r>
            <a:endParaRPr sz="2900" dirty="0"/>
          </a:p>
          <a:p>
            <a:pPr>
              <a:spcBef>
                <a:spcPts val="1400"/>
              </a:spcBef>
              <a:defRPr sz="2400"/>
            </a:pPr>
            <a:r>
              <a:rPr dirty="0"/>
              <a:t>Meet all application deadlines</a:t>
            </a:r>
            <a:endParaRPr sz="2900" dirty="0"/>
          </a:p>
          <a:p>
            <a:pPr marL="793750" lvl="1" indent="-336550">
              <a:spcBef>
                <a:spcPts val="1400"/>
              </a:spcBef>
              <a:defRPr sz="2400"/>
            </a:pPr>
            <a:r>
              <a:rPr dirty="0"/>
              <a:t>CSS Profile if applicable</a:t>
            </a:r>
            <a:endParaRPr sz="2500" dirty="0"/>
          </a:p>
          <a:p>
            <a:pPr marL="793750" lvl="1" indent="-336550">
              <a:spcBef>
                <a:spcPts val="1400"/>
              </a:spcBef>
              <a:defRPr sz="2400"/>
            </a:pPr>
            <a:r>
              <a:rPr dirty="0"/>
              <a:t>Complete the FAFSA and any other application materials required by the school or your state agency - NJ State deadlines for high school Class of 2024:</a:t>
            </a:r>
            <a:endParaRPr sz="2600" dirty="0"/>
          </a:p>
          <a:p>
            <a:pPr marL="0" lvl="1" indent="457200">
              <a:spcBef>
                <a:spcPts val="1200"/>
              </a:spcBef>
              <a:buSzTx/>
              <a:buNone/>
              <a:defRPr sz="2000">
                <a:solidFill>
                  <a:srgbClr val="660066"/>
                </a:solidFill>
              </a:defRPr>
            </a:pPr>
            <a:r>
              <a:rPr dirty="0"/>
              <a:t>September 15, 2024 for Fall ‘24 and Spring ‘25 semesters and </a:t>
            </a:r>
            <a:r>
              <a:rPr lang="en-US" dirty="0"/>
              <a:t>	</a:t>
            </a:r>
            <a:r>
              <a:rPr dirty="0"/>
              <a:t>February 15, 2025 for Spring ‘25 ONLY awards</a:t>
            </a:r>
            <a:endParaRPr sz="2200" dirty="0"/>
          </a:p>
          <a:p>
            <a:pPr marL="0" lvl="1" indent="457200">
              <a:spcBef>
                <a:spcPts val="1200"/>
              </a:spcBef>
              <a:buSzTx/>
              <a:buNone/>
              <a:defRPr sz="2000">
                <a:solidFill>
                  <a:srgbClr val="660066"/>
                </a:solidFill>
              </a:defRPr>
            </a:pPr>
            <a:r>
              <a:rPr dirty="0"/>
              <a:t>April 15, 2025 to renew your financial aid for Academic Year 2025-26. </a:t>
            </a:r>
          </a:p>
        </p:txBody>
      </p:sp>
      <p:sp>
        <p:nvSpPr>
          <p:cNvPr id="428"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33</a:t>
            </a:fld>
            <a:endParaRP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Footer Placeholder 3"/>
          <p:cNvSpPr txBox="1"/>
          <p:nvPr/>
        </p:nvSpPr>
        <p:spPr>
          <a:xfrm>
            <a:off x="1557079" y="6258437"/>
            <a:ext cx="385734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433" name="Title 1"/>
          <p:cNvSpPr txBox="1">
            <a:spLocks noGrp="1"/>
          </p:cNvSpPr>
          <p:nvPr>
            <p:ph type="title"/>
          </p:nvPr>
        </p:nvSpPr>
        <p:spPr>
          <a:prstGeom prst="rect">
            <a:avLst/>
          </a:prstGeom>
        </p:spPr>
        <p:txBody>
          <a:bodyPr/>
          <a:lstStyle/>
          <a:p>
            <a:r>
              <a:t>Other Resources</a:t>
            </a:r>
          </a:p>
        </p:txBody>
      </p:sp>
      <p:sp>
        <p:nvSpPr>
          <p:cNvPr id="434" name="Content Placeholder 2"/>
          <p:cNvSpPr txBox="1">
            <a:spLocks noGrp="1"/>
          </p:cNvSpPr>
          <p:nvPr>
            <p:ph type="body" idx="4294967295"/>
          </p:nvPr>
        </p:nvSpPr>
        <p:spPr>
          <a:xfrm>
            <a:off x="1027152" y="1447476"/>
            <a:ext cx="7339481" cy="4297687"/>
          </a:xfrm>
          <a:prstGeom prst="rect">
            <a:avLst/>
          </a:prstGeom>
        </p:spPr>
        <p:txBody>
          <a:bodyPr/>
          <a:lstStyle/>
          <a:p>
            <a:pPr>
              <a:spcBef>
                <a:spcPts val="600"/>
              </a:spcBef>
              <a:defRPr sz="2800"/>
            </a:pPr>
            <a:r>
              <a:t>Outside Scholarships</a:t>
            </a:r>
          </a:p>
          <a:p>
            <a:pPr>
              <a:spcBef>
                <a:spcPts val="600"/>
              </a:spcBef>
              <a:defRPr sz="2800"/>
            </a:pPr>
            <a:r>
              <a:t>Campus Administered Payment Plans</a:t>
            </a:r>
          </a:p>
          <a:p>
            <a:pPr>
              <a:spcBef>
                <a:spcPts val="600"/>
              </a:spcBef>
              <a:defRPr sz="2800"/>
            </a:pPr>
            <a:r>
              <a:t>Campus Employment</a:t>
            </a:r>
          </a:p>
          <a:p>
            <a:pPr>
              <a:spcBef>
                <a:spcPts val="600"/>
              </a:spcBef>
              <a:defRPr sz="2800"/>
            </a:pPr>
            <a:r>
              <a:t>Specialized Campus Opportunities</a:t>
            </a:r>
          </a:p>
          <a:p>
            <a:pPr marL="274320" indent="0">
              <a:spcBef>
                <a:spcPts val="600"/>
              </a:spcBef>
              <a:buFontTx/>
              <a:buChar char="✓"/>
              <a:defRPr sz="2800"/>
            </a:pPr>
            <a:r>
              <a:t> </a:t>
            </a:r>
            <a:r>
              <a:rPr sz="2400"/>
              <a:t>Residential Advisors</a:t>
            </a:r>
          </a:p>
          <a:p>
            <a:pPr marL="274320" indent="0">
              <a:spcBef>
                <a:spcPts val="500"/>
              </a:spcBef>
              <a:buFontTx/>
              <a:buChar char="✓"/>
              <a:defRPr sz="2400"/>
            </a:pPr>
            <a:r>
              <a:t> Student Ambassadors</a:t>
            </a:r>
          </a:p>
          <a:p>
            <a:pPr marL="274320" indent="0">
              <a:spcBef>
                <a:spcPts val="500"/>
              </a:spcBef>
              <a:buFontTx/>
              <a:buChar char="✓"/>
              <a:defRPr sz="2400"/>
            </a:pPr>
            <a:r>
              <a:t> Student Tour Guides</a:t>
            </a:r>
          </a:p>
          <a:p>
            <a:pPr marL="274320" indent="0">
              <a:spcBef>
                <a:spcPts val="500"/>
              </a:spcBef>
              <a:buFontTx/>
              <a:buChar char="✓"/>
              <a:defRPr sz="2400"/>
            </a:pPr>
            <a:r>
              <a:t> Internships/CO-OP’S</a:t>
            </a:r>
          </a:p>
        </p:txBody>
      </p:sp>
      <p:sp>
        <p:nvSpPr>
          <p:cNvPr id="435"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34</a:t>
            </a:fld>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Footer Placeholder 3"/>
          <p:cNvSpPr txBox="1"/>
          <p:nvPr/>
        </p:nvSpPr>
        <p:spPr>
          <a:xfrm>
            <a:off x="1557079" y="6258437"/>
            <a:ext cx="385734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438" name="Title 1"/>
          <p:cNvSpPr txBox="1">
            <a:spLocks noGrp="1"/>
          </p:cNvSpPr>
          <p:nvPr>
            <p:ph type="title"/>
          </p:nvPr>
        </p:nvSpPr>
        <p:spPr>
          <a:prstGeom prst="rect">
            <a:avLst/>
          </a:prstGeom>
        </p:spPr>
        <p:txBody>
          <a:bodyPr/>
          <a:lstStyle/>
          <a:p>
            <a:r>
              <a:t>Private Scholarship Search</a:t>
            </a:r>
          </a:p>
        </p:txBody>
      </p:sp>
      <p:sp>
        <p:nvSpPr>
          <p:cNvPr id="439" name="Content Placeholder 3"/>
          <p:cNvSpPr txBox="1">
            <a:spLocks noGrp="1"/>
          </p:cNvSpPr>
          <p:nvPr>
            <p:ph type="body" idx="4294967295"/>
          </p:nvPr>
        </p:nvSpPr>
        <p:spPr>
          <a:xfrm>
            <a:off x="985867" y="1600800"/>
            <a:ext cx="7516898" cy="4525963"/>
          </a:xfrm>
          <a:prstGeom prst="rect">
            <a:avLst/>
          </a:prstGeom>
        </p:spPr>
        <p:txBody>
          <a:bodyPr/>
          <a:lstStyle/>
          <a:p>
            <a:pPr>
              <a:spcBef>
                <a:spcPts val="500"/>
              </a:spcBef>
              <a:defRPr sz="2400"/>
            </a:pPr>
            <a:r>
              <a:t>Institution/college web sites</a:t>
            </a:r>
          </a:p>
          <a:p>
            <a:pPr>
              <a:spcBef>
                <a:spcPts val="500"/>
              </a:spcBef>
              <a:defRPr sz="2400"/>
            </a:pPr>
            <a:r>
              <a:t>Local library resources</a:t>
            </a:r>
          </a:p>
          <a:p>
            <a:pPr>
              <a:spcBef>
                <a:spcPts val="500"/>
              </a:spcBef>
              <a:defRPr sz="2400"/>
            </a:pPr>
            <a:r>
              <a:t>Local businesses, civic organizations and churches</a:t>
            </a:r>
          </a:p>
          <a:p>
            <a:pPr marL="742950" lvl="1" indent="-285750">
              <a:spcBef>
                <a:spcPts val="400"/>
              </a:spcBef>
              <a:buFontTx/>
              <a:buChar char="✓"/>
              <a:defRPr sz="2000"/>
            </a:pPr>
            <a:r>
              <a:t>Check with your High School guidance office</a:t>
            </a:r>
            <a:endParaRPr sz="2800"/>
          </a:p>
          <a:p>
            <a:pPr>
              <a:spcBef>
                <a:spcPts val="500"/>
              </a:spcBef>
              <a:defRPr sz="2400"/>
            </a:pPr>
            <a:r>
              <a:t>Parent’s employer(s)</a:t>
            </a:r>
          </a:p>
          <a:p>
            <a:pPr>
              <a:spcBef>
                <a:spcPts val="500"/>
              </a:spcBef>
              <a:defRPr sz="2400"/>
            </a:pPr>
            <a:r>
              <a:t>www.hesaa.org</a:t>
            </a:r>
          </a:p>
          <a:p>
            <a:pPr>
              <a:spcBef>
                <a:spcPts val="500"/>
              </a:spcBef>
              <a:defRPr sz="2400"/>
            </a:pPr>
            <a:r>
              <a:t>www.fastweb.com</a:t>
            </a:r>
          </a:p>
          <a:p>
            <a:pPr>
              <a:spcBef>
                <a:spcPts val="500"/>
              </a:spcBef>
              <a:defRPr sz="2400"/>
            </a:pPr>
            <a:r>
              <a:t>www.collegeboard.org</a:t>
            </a:r>
          </a:p>
          <a:p>
            <a:pPr>
              <a:spcBef>
                <a:spcPts val="500"/>
              </a:spcBef>
              <a:defRPr sz="2400"/>
            </a:pPr>
            <a:r>
              <a:t>www.mappingyourfuture.org</a:t>
            </a:r>
          </a:p>
        </p:txBody>
      </p:sp>
      <p:pic>
        <p:nvPicPr>
          <p:cNvPr id="440" name="Picture 4" descr="Picture 4"/>
          <p:cNvPicPr>
            <a:picLocks noChangeAspect="1"/>
          </p:cNvPicPr>
          <p:nvPr/>
        </p:nvPicPr>
        <p:blipFill>
          <a:blip r:embed="rId2"/>
          <a:stretch>
            <a:fillRect/>
          </a:stretch>
        </p:blipFill>
        <p:spPr>
          <a:xfrm>
            <a:off x="5791200" y="3733800"/>
            <a:ext cx="2882900" cy="1770064"/>
          </a:xfrm>
          <a:prstGeom prst="rect">
            <a:avLst/>
          </a:prstGeom>
          <a:ln w="12700">
            <a:miter lim="400000"/>
          </a:ln>
          <a:effectLst>
            <a:outerShdw blurRad="190500" dist="12700" dir="5400000" rotWithShape="0">
              <a:srgbClr val="000000"/>
            </a:outerShdw>
          </a:effectLst>
        </p:spPr>
      </p:pic>
      <p:sp>
        <p:nvSpPr>
          <p:cNvPr id="441"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35</a:t>
            </a:fld>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Footer Placeholder 3"/>
          <p:cNvSpPr txBox="1"/>
          <p:nvPr/>
        </p:nvSpPr>
        <p:spPr>
          <a:xfrm>
            <a:off x="1557079" y="6258437"/>
            <a:ext cx="385734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444" name="Title 1"/>
          <p:cNvSpPr txBox="1">
            <a:spLocks noGrp="1"/>
          </p:cNvSpPr>
          <p:nvPr>
            <p:ph type="title"/>
          </p:nvPr>
        </p:nvSpPr>
        <p:spPr>
          <a:xfrm>
            <a:off x="-17513" y="274638"/>
            <a:ext cx="9179026" cy="1143001"/>
          </a:xfrm>
          <a:prstGeom prst="rect">
            <a:avLst/>
          </a:prstGeom>
        </p:spPr>
        <p:txBody>
          <a:bodyPr/>
          <a:lstStyle/>
          <a:p>
            <a:r>
              <a:t>NJBEST 529 College Savings Plan</a:t>
            </a:r>
          </a:p>
        </p:txBody>
      </p:sp>
      <p:sp>
        <p:nvSpPr>
          <p:cNvPr id="445" name="Rectangle 3"/>
          <p:cNvSpPr txBox="1">
            <a:spLocks noGrp="1"/>
          </p:cNvSpPr>
          <p:nvPr>
            <p:ph type="body" sz="half" idx="4294967295"/>
          </p:nvPr>
        </p:nvSpPr>
        <p:spPr>
          <a:xfrm>
            <a:off x="554290" y="2874097"/>
            <a:ext cx="8341370" cy="2945678"/>
          </a:xfrm>
          <a:prstGeom prst="rect">
            <a:avLst/>
          </a:prstGeom>
        </p:spPr>
        <p:txBody>
          <a:bodyPr/>
          <a:lstStyle/>
          <a:p>
            <a:pPr marL="305180" indent="-305180" defTabSz="406908">
              <a:spcBef>
                <a:spcPts val="1000"/>
              </a:spcBef>
              <a:defRPr sz="2136"/>
            </a:pPr>
            <a:r>
              <a:t>HESAA awards a one-time scholarship ranging from </a:t>
            </a:r>
            <a:br/>
            <a:r>
              <a:t>$1,000 - $3,000 to NJBEST beneficiaries who enroll in a </a:t>
            </a:r>
            <a:br/>
            <a:r>
              <a:t>New Jersey institution</a:t>
            </a:r>
          </a:p>
          <a:p>
            <a:pPr marL="305180" indent="-305180" defTabSz="406908">
              <a:spcBef>
                <a:spcPts val="1000"/>
              </a:spcBef>
              <a:defRPr sz="2136"/>
            </a:pPr>
            <a:r>
              <a:t>NJBEST offers a matching grant up to $750 for new accounts</a:t>
            </a:r>
          </a:p>
          <a:p>
            <a:pPr marL="305180" indent="-305180" defTabSz="406908">
              <a:spcBef>
                <a:spcPts val="1000"/>
              </a:spcBef>
              <a:defRPr sz="2136"/>
            </a:pPr>
            <a:r>
              <a:t>State tax savings up to $10,000</a:t>
            </a:r>
            <a:br/>
            <a:br/>
            <a:r>
              <a:t>To Learn More: </a:t>
            </a:r>
            <a:r>
              <a:rPr u="sng">
                <a:solidFill>
                  <a:srgbClr val="8BC814"/>
                </a:solidFill>
                <a:uFill>
                  <a:solidFill>
                    <a:srgbClr val="8BC814"/>
                  </a:solidFill>
                </a:uFill>
                <a:hlinkClick r:id="rId3"/>
              </a:rPr>
              <a:t>https://www.hesaa.org/pages/NJBESTHome.aspx</a:t>
            </a:r>
          </a:p>
        </p:txBody>
      </p:sp>
      <p:sp>
        <p:nvSpPr>
          <p:cNvPr id="446"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36</a:t>
            </a:fld>
            <a:endParaRPr/>
          </a:p>
        </p:txBody>
      </p:sp>
      <p:pic>
        <p:nvPicPr>
          <p:cNvPr id="447" name="NJBEST.png" descr="NJBEST.png"/>
          <p:cNvPicPr>
            <a:picLocks noChangeAspect="1"/>
          </p:cNvPicPr>
          <p:nvPr/>
        </p:nvPicPr>
        <p:blipFill>
          <a:blip r:embed="rId4"/>
          <a:stretch>
            <a:fillRect/>
          </a:stretch>
        </p:blipFill>
        <p:spPr>
          <a:xfrm>
            <a:off x="3513064" y="1456823"/>
            <a:ext cx="2117872" cy="1143001"/>
          </a:xfrm>
          <a:prstGeom prst="rect">
            <a:avLst/>
          </a:prstGeom>
          <a:ln w="12700">
            <a:miter lim="400000"/>
          </a:ln>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Footer Placeholder 3"/>
          <p:cNvSpPr txBox="1"/>
          <p:nvPr/>
        </p:nvSpPr>
        <p:spPr>
          <a:xfrm>
            <a:off x="1557079" y="6258437"/>
            <a:ext cx="385734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452" name="Rectangle 2"/>
          <p:cNvSpPr txBox="1">
            <a:spLocks noGrp="1"/>
          </p:cNvSpPr>
          <p:nvPr>
            <p:ph type="title"/>
          </p:nvPr>
        </p:nvSpPr>
        <p:spPr>
          <a:xfrm>
            <a:off x="38901" y="279400"/>
            <a:ext cx="9066198" cy="1406911"/>
          </a:xfrm>
          <a:prstGeom prst="rect">
            <a:avLst/>
          </a:prstGeom>
        </p:spPr>
        <p:txBody>
          <a:bodyPr>
            <a:normAutofit/>
          </a:bodyPr>
          <a:lstStyle/>
          <a:p>
            <a:r>
              <a:rPr lang="en-US" dirty="0"/>
              <a:t>HESAA.org - </a:t>
            </a:r>
            <a:r>
              <a:rPr dirty="0"/>
              <a:t>Apply for State Aid Workshop</a:t>
            </a:r>
            <a:r>
              <a:rPr lang="en-US" dirty="0"/>
              <a:t>s </a:t>
            </a:r>
            <a:r>
              <a:rPr dirty="0"/>
              <a:t>&amp; Webinars</a:t>
            </a:r>
          </a:p>
        </p:txBody>
      </p:sp>
      <p:sp>
        <p:nvSpPr>
          <p:cNvPr id="453"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37</a:t>
            </a:fld>
            <a:endParaRPr/>
          </a:p>
        </p:txBody>
      </p:sp>
      <p:pic>
        <p:nvPicPr>
          <p:cNvPr id="454" name="Picture 2" descr="Picture 2"/>
          <p:cNvPicPr>
            <a:picLocks noChangeAspect="1"/>
          </p:cNvPicPr>
          <p:nvPr/>
        </p:nvPicPr>
        <p:blipFill>
          <a:blip r:embed="rId2"/>
          <a:stretch>
            <a:fillRect/>
          </a:stretch>
        </p:blipFill>
        <p:spPr>
          <a:xfrm>
            <a:off x="240430" y="4808294"/>
            <a:ext cx="8739340" cy="1028158"/>
          </a:xfrm>
          <a:prstGeom prst="rect">
            <a:avLst/>
          </a:prstGeom>
          <a:ln>
            <a:solidFill>
              <a:srgbClr val="000000"/>
            </a:solidFill>
          </a:ln>
        </p:spPr>
      </p:pic>
      <p:sp>
        <p:nvSpPr>
          <p:cNvPr id="455" name="TextBox 4"/>
          <p:cNvSpPr txBox="1"/>
          <p:nvPr/>
        </p:nvSpPr>
        <p:spPr>
          <a:xfrm>
            <a:off x="1023570" y="2081025"/>
            <a:ext cx="1548407" cy="350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u="sng"/>
            </a:lvl1pPr>
          </a:lstStyle>
          <a:p>
            <a:r>
              <a:t>Live Webinars</a:t>
            </a:r>
          </a:p>
        </p:txBody>
      </p:sp>
      <p:sp>
        <p:nvSpPr>
          <p:cNvPr id="456" name="TextBox 5"/>
          <p:cNvSpPr txBox="1"/>
          <p:nvPr/>
        </p:nvSpPr>
        <p:spPr>
          <a:xfrm>
            <a:off x="3008813" y="4354098"/>
            <a:ext cx="3452602" cy="350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800" b="1" u="sng"/>
            </a:lvl1pPr>
          </a:lstStyle>
          <a:p>
            <a:r>
              <a:t>Pre-recorded Webinars</a:t>
            </a:r>
          </a:p>
        </p:txBody>
      </p:sp>
      <p:pic>
        <p:nvPicPr>
          <p:cNvPr id="457" name="Picture 2" descr="Picture 2"/>
          <p:cNvPicPr>
            <a:picLocks noChangeAspect="1"/>
          </p:cNvPicPr>
          <p:nvPr/>
        </p:nvPicPr>
        <p:blipFill>
          <a:blip r:embed="rId3"/>
          <a:stretch>
            <a:fillRect/>
          </a:stretch>
        </p:blipFill>
        <p:spPr>
          <a:xfrm>
            <a:off x="2786782" y="1675465"/>
            <a:ext cx="4934217" cy="1213706"/>
          </a:xfrm>
          <a:prstGeom prst="rect">
            <a:avLst/>
          </a:prstGeom>
          <a:ln w="12700">
            <a:miter lim="400000"/>
          </a:ln>
          <a:effectLst>
            <a:outerShdw blurRad="190500" dist="12700" dir="5400000" rotWithShape="0">
              <a:srgbClr val="000000"/>
            </a:outerShdw>
          </a:effectLst>
        </p:spPr>
      </p:pic>
      <p:sp>
        <p:nvSpPr>
          <p:cNvPr id="458" name="TextBox 7"/>
          <p:cNvSpPr txBox="1"/>
          <p:nvPr/>
        </p:nvSpPr>
        <p:spPr>
          <a:xfrm>
            <a:off x="425306" y="2992705"/>
            <a:ext cx="8619616" cy="14563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a:pPr>
            <a:r>
              <a:t>The 2024-2025 </a:t>
            </a:r>
            <a:r>
              <a:rPr u="sng">
                <a:solidFill>
                  <a:srgbClr val="8BC814"/>
                </a:solidFill>
                <a:uFill>
                  <a:solidFill>
                    <a:srgbClr val="8BC814"/>
                  </a:solidFill>
                </a:uFill>
                <a:hlinkClick r:id="rId4"/>
              </a:rPr>
              <a:t>Free Application for Federal Student Aid (FAFSA</a:t>
            </a:r>
            <a:r>
              <a:rPr u="sng" baseline="30500">
                <a:solidFill>
                  <a:srgbClr val="8BC814"/>
                </a:solidFill>
                <a:uFill>
                  <a:solidFill>
                    <a:srgbClr val="8BC814"/>
                  </a:solidFill>
                </a:uFill>
                <a:hlinkClick r:id="rId4"/>
              </a:rPr>
              <a:t>®</a:t>
            </a:r>
            <a:r>
              <a:rPr u="sng">
                <a:solidFill>
                  <a:srgbClr val="8BC814"/>
                </a:solidFill>
                <a:uFill>
                  <a:solidFill>
                    <a:srgbClr val="8BC814"/>
                  </a:solidFill>
                </a:uFill>
                <a:hlinkClick r:id="rId4"/>
              </a:rPr>
              <a:t>)</a:t>
            </a:r>
            <a:r>
              <a:t> opened December 2023.</a:t>
            </a:r>
          </a:p>
          <a:p>
            <a:pPr>
              <a:defRPr sz="1600"/>
            </a:pPr>
            <a:br/>
            <a:r>
              <a:t>Most colleges and universities provide FAFSA</a:t>
            </a:r>
            <a:r>
              <a:rPr baseline="30500"/>
              <a:t>®</a:t>
            </a:r>
            <a:r>
              <a:t> Completion Workshops to assist families with completing the FAFSA</a:t>
            </a:r>
            <a:r>
              <a:rPr baseline="30500"/>
              <a:t>®</a:t>
            </a:r>
            <a:r>
              <a:t> application. For FAFSA</a:t>
            </a:r>
            <a:r>
              <a:rPr baseline="30500"/>
              <a:t>®</a:t>
            </a:r>
            <a:r>
              <a:t> Virtual Workshops dates please check your local high school or college. You are also invited to join one of HESAA’s virtual events.</a:t>
            </a:r>
            <a:br/>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oter Placeholder 2"/>
          <p:cNvSpPr txBox="1"/>
          <p:nvPr/>
        </p:nvSpPr>
        <p:spPr>
          <a:xfrm>
            <a:off x="1557079" y="6258437"/>
            <a:ext cx="385734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461" name="Slide Number Placeholder 1"/>
          <p:cNvSpPr txBox="1">
            <a:spLocks noGrp="1"/>
          </p:cNvSpPr>
          <p:nvPr>
            <p:ph type="sldNum" sz="quarter" idx="2"/>
          </p:nvPr>
        </p:nvSpPr>
        <p:spPr>
          <a:xfrm>
            <a:off x="8751331" y="6273934"/>
            <a:ext cx="231277" cy="2311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38</a:t>
            </a:fld>
            <a:endParaRPr/>
          </a:p>
        </p:txBody>
      </p:sp>
      <p:sp>
        <p:nvSpPr>
          <p:cNvPr id="462" name="Title 3"/>
          <p:cNvSpPr txBox="1">
            <a:spLocks noGrp="1"/>
          </p:cNvSpPr>
          <p:nvPr>
            <p:ph type="title"/>
          </p:nvPr>
        </p:nvSpPr>
        <p:spPr>
          <a:prstGeom prst="rect">
            <a:avLst/>
          </a:prstGeom>
        </p:spPr>
        <p:txBody>
          <a:bodyPr/>
          <a:lstStyle/>
          <a:p>
            <a:r>
              <a:t>Publications</a:t>
            </a:r>
          </a:p>
        </p:txBody>
      </p:sp>
      <p:pic>
        <p:nvPicPr>
          <p:cNvPr id="463" name="Picture 5" descr="Picture 5"/>
          <p:cNvPicPr>
            <a:picLocks noChangeAspect="1"/>
          </p:cNvPicPr>
          <p:nvPr/>
        </p:nvPicPr>
        <p:blipFill>
          <a:blip r:embed="rId2"/>
          <a:stretch>
            <a:fillRect/>
          </a:stretch>
        </p:blipFill>
        <p:spPr>
          <a:xfrm>
            <a:off x="304800" y="1417637"/>
            <a:ext cx="8491287" cy="396261"/>
          </a:xfrm>
          <a:prstGeom prst="rect">
            <a:avLst/>
          </a:prstGeom>
          <a:ln w="12700">
            <a:miter lim="400000"/>
          </a:ln>
        </p:spPr>
      </p:pic>
      <p:pic>
        <p:nvPicPr>
          <p:cNvPr id="464" name="Picture 7" descr="Picture 7"/>
          <p:cNvPicPr>
            <a:picLocks noChangeAspect="1"/>
          </p:cNvPicPr>
          <p:nvPr/>
        </p:nvPicPr>
        <p:blipFill>
          <a:blip r:embed="rId3"/>
          <a:stretch>
            <a:fillRect/>
          </a:stretch>
        </p:blipFill>
        <p:spPr>
          <a:xfrm>
            <a:off x="277246" y="2305056"/>
            <a:ext cx="4462799" cy="2771155"/>
          </a:xfrm>
          <a:prstGeom prst="rect">
            <a:avLst/>
          </a:prstGeom>
          <a:ln>
            <a:solidFill>
              <a:srgbClr val="000000"/>
            </a:solidFill>
          </a:ln>
          <a:effectLst>
            <a:outerShdw blurRad="190500" dist="12700" dir="5400000" rotWithShape="0">
              <a:srgbClr val="000000"/>
            </a:outerShdw>
          </a:effectLst>
        </p:spPr>
      </p:pic>
      <p:pic>
        <p:nvPicPr>
          <p:cNvPr id="465" name="Picture 8" descr="Picture 8"/>
          <p:cNvPicPr>
            <a:picLocks noChangeAspect="1"/>
          </p:cNvPicPr>
          <p:nvPr/>
        </p:nvPicPr>
        <p:blipFill>
          <a:blip r:embed="rId4"/>
          <a:stretch>
            <a:fillRect/>
          </a:stretch>
        </p:blipFill>
        <p:spPr>
          <a:xfrm>
            <a:off x="4985711" y="2308576"/>
            <a:ext cx="3881043" cy="2764115"/>
          </a:xfrm>
          <a:prstGeom prst="rect">
            <a:avLst/>
          </a:prstGeom>
          <a:ln>
            <a:solidFill>
              <a:srgbClr val="000000"/>
            </a:solidFill>
          </a:ln>
          <a:effectLst>
            <a:outerShdw blurRad="190500" dist="12700" dir="5400000" rotWithShape="0">
              <a:srgbClr val="000000"/>
            </a:outerShdw>
          </a:effectLst>
        </p:spPr>
      </p:pic>
      <p:sp>
        <p:nvSpPr>
          <p:cNvPr id="466" name="Rectangle 9"/>
          <p:cNvSpPr/>
          <p:nvPr/>
        </p:nvSpPr>
        <p:spPr>
          <a:xfrm>
            <a:off x="2732023" y="1307591"/>
            <a:ext cx="3794760" cy="585217"/>
          </a:xfrm>
          <a:prstGeom prst="rect">
            <a:avLst/>
          </a:prstGeom>
          <a:ln w="28575">
            <a:solidFill>
              <a:srgbClr val="FF0000"/>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Footer Placeholder 3"/>
          <p:cNvSpPr txBox="1"/>
          <p:nvPr/>
        </p:nvSpPr>
        <p:spPr>
          <a:xfrm>
            <a:off x="1557079" y="6258437"/>
            <a:ext cx="385734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469" name="Rectangle 2"/>
          <p:cNvSpPr txBox="1">
            <a:spLocks noGrp="1"/>
          </p:cNvSpPr>
          <p:nvPr>
            <p:ph type="title"/>
          </p:nvPr>
        </p:nvSpPr>
        <p:spPr>
          <a:prstGeom prst="rect">
            <a:avLst/>
          </a:prstGeom>
        </p:spPr>
        <p:txBody>
          <a:bodyPr/>
          <a:lstStyle/>
          <a:p>
            <a:r>
              <a:t>HESAA Services</a:t>
            </a:r>
          </a:p>
        </p:txBody>
      </p:sp>
      <p:sp>
        <p:nvSpPr>
          <p:cNvPr id="470" name="Rectangle 3"/>
          <p:cNvSpPr txBox="1">
            <a:spLocks noGrp="1"/>
          </p:cNvSpPr>
          <p:nvPr>
            <p:ph type="body" idx="4294967295"/>
          </p:nvPr>
        </p:nvSpPr>
        <p:spPr>
          <a:xfrm>
            <a:off x="695325" y="1512846"/>
            <a:ext cx="7696200" cy="4335505"/>
          </a:xfrm>
          <a:prstGeom prst="rect">
            <a:avLst/>
          </a:prstGeom>
        </p:spPr>
        <p:txBody>
          <a:bodyPr/>
          <a:lstStyle/>
          <a:p>
            <a:pPr>
              <a:lnSpc>
                <a:spcPct val="80000"/>
              </a:lnSpc>
              <a:spcBef>
                <a:spcPts val="1300"/>
              </a:spcBef>
              <a:defRPr sz="2200"/>
            </a:pPr>
            <a:r>
              <a:t>Customer Care Center 	</a:t>
            </a:r>
          </a:p>
          <a:p>
            <a:pPr marL="0" lvl="1" indent="457200">
              <a:lnSpc>
                <a:spcPct val="80000"/>
              </a:lnSpc>
              <a:spcBef>
                <a:spcPts val="1300"/>
              </a:spcBef>
              <a:buSzTx/>
              <a:buNone/>
              <a:defRPr sz="2200"/>
            </a:pPr>
            <a:r>
              <a:rPr u="sng">
                <a:solidFill>
                  <a:srgbClr val="8BC814"/>
                </a:solidFill>
                <a:uFill>
                  <a:solidFill>
                    <a:srgbClr val="8BC814"/>
                  </a:solidFill>
                </a:uFill>
                <a:hlinkClick r:id="rId2"/>
              </a:rPr>
              <a:t>CustomerCare@hesaa.org</a:t>
            </a:r>
          </a:p>
          <a:p>
            <a:pPr marL="285750" lvl="1" indent="171450">
              <a:lnSpc>
                <a:spcPct val="80000"/>
              </a:lnSpc>
              <a:spcBef>
                <a:spcPts val="1100"/>
              </a:spcBef>
              <a:buSzTx/>
              <a:buNone/>
              <a:defRPr sz="1900"/>
            </a:pPr>
            <a:r>
              <a:t>609-584-4480</a:t>
            </a:r>
          </a:p>
          <a:p>
            <a:pPr marL="285750" lvl="1" indent="171450">
              <a:lnSpc>
                <a:spcPct val="80000"/>
              </a:lnSpc>
              <a:spcBef>
                <a:spcPts val="1100"/>
              </a:spcBef>
              <a:buSzTx/>
              <a:buNone/>
              <a:defRPr sz="1900"/>
            </a:pPr>
            <a:r>
              <a:t>Monday – Thursday  8:30 – 8 and Friday 8:30 – 5:00</a:t>
            </a:r>
          </a:p>
          <a:p>
            <a:pPr>
              <a:lnSpc>
                <a:spcPct val="80000"/>
              </a:lnSpc>
              <a:spcBef>
                <a:spcPts val="1300"/>
              </a:spcBef>
              <a:defRPr sz="2200"/>
            </a:pPr>
            <a:r>
              <a:t>Online Resources</a:t>
            </a:r>
          </a:p>
          <a:p>
            <a:pPr marL="285750" lvl="1" indent="171450">
              <a:lnSpc>
                <a:spcPct val="80000"/>
              </a:lnSpc>
              <a:spcBef>
                <a:spcPts val="1100"/>
              </a:spcBef>
              <a:buSzTx/>
              <a:buNone/>
              <a:defRPr sz="1900"/>
            </a:pPr>
            <a:r>
              <a:rPr u="sng">
                <a:solidFill>
                  <a:srgbClr val="8BC814"/>
                </a:solidFill>
                <a:uFill>
                  <a:solidFill>
                    <a:srgbClr val="8BC814"/>
                  </a:solidFill>
                </a:uFill>
                <a:hlinkClick r:id="rId3"/>
              </a:rPr>
              <a:t>www.hesaa.org</a:t>
            </a:r>
          </a:p>
          <a:p>
            <a:pPr marL="285750" lvl="1" indent="171450">
              <a:lnSpc>
                <a:spcPct val="80000"/>
              </a:lnSpc>
              <a:spcBef>
                <a:spcPts val="1100"/>
              </a:spcBef>
              <a:buSzTx/>
              <a:buNone/>
              <a:defRPr sz="1900"/>
            </a:pPr>
            <a:r>
              <a:rPr u="sng">
                <a:solidFill>
                  <a:srgbClr val="8BC814"/>
                </a:solidFill>
                <a:uFill>
                  <a:solidFill>
                    <a:srgbClr val="8BC814"/>
                  </a:solidFill>
                </a:uFill>
                <a:hlinkClick r:id="rId4"/>
              </a:rPr>
              <a:t>www.njgrants.org</a:t>
            </a:r>
          </a:p>
          <a:p>
            <a:pPr marL="285750" lvl="1" indent="171450">
              <a:lnSpc>
                <a:spcPct val="80000"/>
              </a:lnSpc>
              <a:spcBef>
                <a:spcPts val="1100"/>
              </a:spcBef>
              <a:buSzTx/>
              <a:buNone/>
              <a:defRPr sz="1900"/>
            </a:pPr>
            <a:r>
              <a:rPr u="sng">
                <a:solidFill>
                  <a:srgbClr val="8BC814"/>
                </a:solidFill>
                <a:uFill>
                  <a:solidFill>
                    <a:srgbClr val="8BC814"/>
                  </a:solidFill>
                </a:uFill>
                <a:hlinkClick r:id="rId5"/>
              </a:rPr>
              <a:t>www.njclass.org</a:t>
            </a:r>
          </a:p>
          <a:p>
            <a:pPr marL="285750" lvl="1" indent="171450">
              <a:lnSpc>
                <a:spcPct val="80000"/>
              </a:lnSpc>
              <a:spcBef>
                <a:spcPts val="1100"/>
              </a:spcBef>
              <a:buSzTx/>
              <a:buNone/>
              <a:defRPr sz="1900"/>
            </a:pPr>
            <a:r>
              <a:rPr u="sng">
                <a:solidFill>
                  <a:srgbClr val="8BC814"/>
                </a:solidFill>
                <a:uFill>
                  <a:solidFill>
                    <a:srgbClr val="8BC814"/>
                  </a:solidFill>
                </a:uFill>
                <a:hlinkClick r:id="rId6"/>
              </a:rPr>
              <a:t>https://njfams.hesaa.org</a:t>
            </a:r>
          </a:p>
          <a:p>
            <a:pPr marL="0" lvl="1" indent="457200">
              <a:lnSpc>
                <a:spcPct val="80000"/>
              </a:lnSpc>
              <a:spcBef>
                <a:spcPts val="1100"/>
              </a:spcBef>
              <a:buSzTx/>
              <a:buNone/>
              <a:defRPr sz="1900"/>
            </a:pPr>
            <a:r>
              <a:rPr u="sng">
                <a:solidFill>
                  <a:srgbClr val="8BC814"/>
                </a:solidFill>
                <a:uFill>
                  <a:solidFill>
                    <a:srgbClr val="8BC814"/>
                  </a:solidFill>
                </a:uFill>
                <a:hlinkClick r:id="rId7"/>
              </a:rPr>
              <a:t>www.hesaa.org/pages/financialaidhub</a:t>
            </a:r>
          </a:p>
        </p:txBody>
      </p:sp>
      <p:sp>
        <p:nvSpPr>
          <p:cNvPr id="471"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39</a:t>
            </a:fl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Footer Placeholder 3"/>
          <p:cNvSpPr txBox="1"/>
          <p:nvPr/>
        </p:nvSpPr>
        <p:spPr>
          <a:xfrm>
            <a:off x="1557079" y="6258437"/>
            <a:ext cx="385734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45" name="Title 1"/>
          <p:cNvSpPr txBox="1">
            <a:spLocks noGrp="1"/>
          </p:cNvSpPr>
          <p:nvPr>
            <p:ph type="title"/>
          </p:nvPr>
        </p:nvSpPr>
        <p:spPr>
          <a:xfrm>
            <a:off x="457200" y="283516"/>
            <a:ext cx="8229600" cy="1143001"/>
          </a:xfrm>
          <a:prstGeom prst="rect">
            <a:avLst/>
          </a:prstGeom>
        </p:spPr>
        <p:txBody>
          <a:bodyPr/>
          <a:lstStyle/>
          <a:p>
            <a:r>
              <a:t>Sources &amp; Types of Aid</a:t>
            </a:r>
          </a:p>
        </p:txBody>
      </p:sp>
      <p:sp>
        <p:nvSpPr>
          <p:cNvPr id="146" name="Slide Number Placeholder 5"/>
          <p:cNvSpPr txBox="1">
            <a:spLocks noGrp="1"/>
          </p:cNvSpPr>
          <p:nvPr>
            <p:ph type="sldNum" sz="quarter" idx="2"/>
          </p:nvPr>
        </p:nvSpPr>
        <p:spPr>
          <a:xfrm>
            <a:off x="8814899" y="6273934"/>
            <a:ext cx="167709" cy="2311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
        <p:nvSpPr>
          <p:cNvPr id="147" name="Rectangle 2"/>
          <p:cNvSpPr/>
          <p:nvPr/>
        </p:nvSpPr>
        <p:spPr>
          <a:xfrm>
            <a:off x="192023" y="1513616"/>
            <a:ext cx="2585193" cy="3370666"/>
          </a:xfrm>
          <a:prstGeom prst="rect">
            <a:avLst/>
          </a:prstGeom>
          <a:ln>
            <a:solidFill>
              <a:srgbClr val="957F97"/>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150000"/>
              </a:lnSpc>
              <a:defRPr sz="1600" b="1"/>
            </a:pPr>
            <a:r>
              <a:rPr sz="1600" dirty="0"/>
              <a:t>Sources of Aid</a:t>
            </a:r>
          </a:p>
          <a:p>
            <a:pPr marL="285750" indent="-285750">
              <a:lnSpc>
                <a:spcPct val="150000"/>
              </a:lnSpc>
              <a:buSzPct val="100000"/>
              <a:buChar char="➢"/>
              <a:defRPr sz="1600"/>
            </a:pPr>
            <a:r>
              <a:rPr sz="1600" dirty="0"/>
              <a:t>The College/University</a:t>
            </a:r>
          </a:p>
          <a:p>
            <a:pPr marL="285750" indent="-285750">
              <a:lnSpc>
                <a:spcPct val="150000"/>
              </a:lnSpc>
              <a:buSzPct val="100000"/>
              <a:buChar char="➢"/>
              <a:defRPr sz="1600"/>
            </a:pPr>
            <a:r>
              <a:rPr sz="1600" dirty="0"/>
              <a:t>Federal </a:t>
            </a:r>
          </a:p>
          <a:p>
            <a:pPr marL="285750" indent="-285750">
              <a:lnSpc>
                <a:spcPct val="150000"/>
              </a:lnSpc>
              <a:buSzPct val="100000"/>
              <a:buChar char="➢"/>
              <a:defRPr sz="1600"/>
            </a:pPr>
            <a:r>
              <a:rPr sz="1600" dirty="0"/>
              <a:t>State of New Jersey</a:t>
            </a:r>
          </a:p>
          <a:p>
            <a:pPr marL="285750" indent="-285750">
              <a:lnSpc>
                <a:spcPct val="150000"/>
              </a:lnSpc>
              <a:buSzPct val="100000"/>
              <a:buChar char="➢"/>
              <a:defRPr sz="1600"/>
            </a:pPr>
            <a:r>
              <a:rPr sz="1600" dirty="0"/>
              <a:t>Outside Organizations</a:t>
            </a:r>
          </a:p>
          <a:p>
            <a:pPr indent="152396">
              <a:lnSpc>
                <a:spcPct val="150000"/>
              </a:lnSpc>
              <a:defRPr sz="1600">
                <a:solidFill>
                  <a:srgbClr val="404040"/>
                </a:solidFill>
              </a:defRPr>
            </a:pPr>
            <a:r>
              <a:rPr sz="1600" dirty="0"/>
              <a:t>Civic organizations (ex. local Rotary Club), parent’s employer, high school awards</a:t>
            </a:r>
          </a:p>
        </p:txBody>
      </p:sp>
      <p:sp>
        <p:nvSpPr>
          <p:cNvPr id="148" name="Rectangle 4"/>
          <p:cNvSpPr/>
          <p:nvPr/>
        </p:nvSpPr>
        <p:spPr>
          <a:xfrm>
            <a:off x="2777215" y="1513616"/>
            <a:ext cx="2754902" cy="1960862"/>
          </a:xfrm>
          <a:prstGeom prst="rect">
            <a:avLst/>
          </a:prstGeom>
          <a:ln>
            <a:solidFill>
              <a:srgbClr val="957F97"/>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indent="152396">
              <a:defRPr sz="1600" b="1"/>
            </a:pPr>
            <a:r>
              <a:rPr dirty="0"/>
              <a:t>Types of Financial Aid</a:t>
            </a:r>
          </a:p>
          <a:p>
            <a:pPr indent="152396">
              <a:defRPr sz="1600" b="1"/>
            </a:pPr>
            <a:endParaRPr dirty="0"/>
          </a:p>
          <a:p>
            <a:pPr>
              <a:lnSpc>
                <a:spcPct val="130000"/>
              </a:lnSpc>
              <a:buSzPct val="100000"/>
              <a:buChar char="➢"/>
              <a:defRPr sz="1600"/>
            </a:pPr>
            <a:r>
              <a:rPr dirty="0"/>
              <a:t>Grants</a:t>
            </a:r>
          </a:p>
          <a:p>
            <a:pPr>
              <a:lnSpc>
                <a:spcPct val="130000"/>
              </a:lnSpc>
              <a:buSzPct val="100000"/>
              <a:buChar char="➢"/>
              <a:defRPr sz="1600"/>
            </a:pPr>
            <a:r>
              <a:rPr dirty="0"/>
              <a:t>Scholarships</a:t>
            </a:r>
          </a:p>
          <a:p>
            <a:pPr>
              <a:lnSpc>
                <a:spcPct val="130000"/>
              </a:lnSpc>
              <a:buSzPct val="100000"/>
              <a:buChar char="➢"/>
              <a:defRPr sz="1600"/>
            </a:pPr>
            <a:r>
              <a:rPr dirty="0"/>
              <a:t>Employment Opportunities</a:t>
            </a:r>
          </a:p>
          <a:p>
            <a:pPr>
              <a:lnSpc>
                <a:spcPct val="130000"/>
              </a:lnSpc>
              <a:buSzPct val="100000"/>
              <a:buChar char="➢"/>
              <a:defRPr sz="1600"/>
            </a:pPr>
            <a:r>
              <a:rPr dirty="0"/>
              <a:t>Self Help - Loans</a:t>
            </a:r>
          </a:p>
        </p:txBody>
      </p:sp>
      <p:sp>
        <p:nvSpPr>
          <p:cNvPr id="149" name="Rectangle 5"/>
          <p:cNvSpPr/>
          <p:nvPr/>
        </p:nvSpPr>
        <p:spPr>
          <a:xfrm>
            <a:off x="5532116" y="1513617"/>
            <a:ext cx="3450489" cy="4327338"/>
          </a:xfrm>
          <a:prstGeom prst="rect">
            <a:avLst/>
          </a:prstGeom>
          <a:ln>
            <a:solidFill>
              <a:srgbClr val="957F97"/>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indent="152396" algn="ctr">
              <a:defRPr sz="1600" b="1"/>
            </a:pPr>
            <a:r>
              <a:rPr dirty="0"/>
              <a:t>Factors that may influence institutional aid, particularly merit-based aid</a:t>
            </a:r>
            <a:br>
              <a:rPr dirty="0"/>
            </a:br>
            <a:endParaRPr dirty="0"/>
          </a:p>
          <a:p>
            <a:pPr marL="285750" indent="-285750">
              <a:lnSpc>
                <a:spcPct val="110000"/>
              </a:lnSpc>
              <a:buSzPct val="100000"/>
              <a:buChar char="➢"/>
              <a:defRPr sz="1600"/>
            </a:pPr>
            <a:r>
              <a:rPr sz="1600" dirty="0"/>
              <a:t>Academics</a:t>
            </a:r>
          </a:p>
          <a:p>
            <a:pPr marL="285750" indent="-285750">
              <a:lnSpc>
                <a:spcPct val="110000"/>
              </a:lnSpc>
              <a:buSzPct val="100000"/>
              <a:buChar char="➢"/>
              <a:defRPr sz="1600"/>
            </a:pPr>
            <a:r>
              <a:rPr sz="1600" dirty="0"/>
              <a:t>Athletic Ability*</a:t>
            </a:r>
          </a:p>
          <a:p>
            <a:pPr marL="285750" indent="-285750">
              <a:lnSpc>
                <a:spcPct val="110000"/>
              </a:lnSpc>
              <a:buSzPct val="100000"/>
              <a:buChar char="➢"/>
              <a:defRPr sz="1600"/>
            </a:pPr>
            <a:r>
              <a:rPr sz="1600" dirty="0"/>
              <a:t>SAT’s or ACT’s</a:t>
            </a:r>
          </a:p>
          <a:p>
            <a:pPr marL="285750" indent="-285750">
              <a:lnSpc>
                <a:spcPct val="110000"/>
              </a:lnSpc>
              <a:buSzPct val="100000"/>
              <a:buChar char="➢"/>
              <a:defRPr sz="1600"/>
            </a:pPr>
            <a:r>
              <a:rPr sz="1600" dirty="0"/>
              <a:t>Geographic Diversity</a:t>
            </a:r>
          </a:p>
          <a:p>
            <a:pPr marL="285750" indent="-285750">
              <a:lnSpc>
                <a:spcPct val="110000"/>
              </a:lnSpc>
              <a:buSzPct val="100000"/>
              <a:buChar char="➢"/>
              <a:defRPr sz="1600"/>
            </a:pPr>
            <a:r>
              <a:rPr sz="1600" dirty="0"/>
              <a:t>AP Courses</a:t>
            </a:r>
          </a:p>
          <a:p>
            <a:pPr marL="285750" indent="-285750">
              <a:lnSpc>
                <a:spcPct val="110000"/>
              </a:lnSpc>
              <a:buSzPct val="100000"/>
              <a:buChar char="➢"/>
              <a:defRPr sz="1600"/>
            </a:pPr>
            <a:r>
              <a:rPr sz="1600" dirty="0"/>
              <a:t>Legacy (child of alumni)</a:t>
            </a:r>
          </a:p>
          <a:p>
            <a:pPr marL="285750" indent="-285750">
              <a:lnSpc>
                <a:spcPct val="110000"/>
              </a:lnSpc>
              <a:buSzPct val="100000"/>
              <a:buChar char="➢"/>
              <a:defRPr sz="1600"/>
            </a:pPr>
            <a:r>
              <a:rPr sz="1600" dirty="0"/>
              <a:t>Activities </a:t>
            </a:r>
          </a:p>
          <a:p>
            <a:pPr marL="285750" indent="-285750">
              <a:lnSpc>
                <a:spcPct val="110000"/>
              </a:lnSpc>
              <a:buSzPct val="100000"/>
              <a:buChar char="➢"/>
              <a:defRPr sz="1600"/>
            </a:pPr>
            <a:r>
              <a:rPr sz="1600" dirty="0"/>
              <a:t>Talent</a:t>
            </a:r>
          </a:p>
          <a:p>
            <a:pPr marL="285750" indent="-285750">
              <a:lnSpc>
                <a:spcPct val="110000"/>
              </a:lnSpc>
              <a:buSzPct val="100000"/>
              <a:buChar char="➢"/>
              <a:defRPr sz="1600"/>
            </a:pPr>
            <a:r>
              <a:rPr sz="1600" dirty="0"/>
              <a:t>Academic Track</a:t>
            </a:r>
          </a:p>
          <a:p>
            <a:pPr marL="285750" indent="-285750">
              <a:lnSpc>
                <a:spcPct val="110000"/>
              </a:lnSpc>
              <a:buSzPct val="100000"/>
              <a:buChar char="➢"/>
              <a:defRPr sz="1600"/>
            </a:pPr>
            <a:r>
              <a:rPr sz="1600" dirty="0"/>
              <a:t>Gender/Ethnicity</a:t>
            </a:r>
          </a:p>
          <a:p>
            <a:pPr marL="285750" indent="-285750">
              <a:lnSpc>
                <a:spcPct val="110000"/>
              </a:lnSpc>
              <a:buSzPct val="100000"/>
              <a:buChar char="➢"/>
              <a:defRPr sz="1600"/>
            </a:pPr>
            <a:r>
              <a:rPr sz="1600" dirty="0"/>
              <a:t>H.S. Attended</a:t>
            </a:r>
          </a:p>
          <a:p>
            <a:pPr marL="285750" indent="-285750">
              <a:lnSpc>
                <a:spcPct val="110000"/>
              </a:lnSpc>
              <a:buSzPct val="100000"/>
              <a:buChar char="➢"/>
              <a:defRPr sz="1600"/>
            </a:pPr>
            <a:r>
              <a:rPr sz="1600" dirty="0"/>
              <a:t>Class Rank</a:t>
            </a:r>
            <a:r>
              <a:rPr sz="1400" dirty="0"/>
              <a:t>		</a:t>
            </a:r>
          </a:p>
        </p:txBody>
      </p:sp>
    </p:spTree>
  </p:cSld>
  <p:clrMapOvr>
    <a:masterClrMapping/>
  </p:clrMapOvr>
  <mc:AlternateContent xmlns:mc="http://schemas.openxmlformats.org/markup-compatibility/2006" xmlns:p14="http://schemas.microsoft.com/office/powerpoint/2010/main">
    <mc:Choice Requires="p14">
      <p:transition spd="slow">
        <p:circle/>
      </p:transition>
    </mc:Choice>
    <mc:Fallback xmlns:a14="http://schemas.microsoft.com/office/drawing/2010/main" xmlns:m="http://schemas.openxmlformats.org/officeDocument/2006/math"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Footer Placeholder 3"/>
          <p:cNvSpPr txBox="1"/>
          <p:nvPr/>
        </p:nvSpPr>
        <p:spPr>
          <a:xfrm>
            <a:off x="1557079" y="6258437"/>
            <a:ext cx="385734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pic>
        <p:nvPicPr>
          <p:cNvPr id="474" name="Picture 2" descr="Picture 2"/>
          <p:cNvPicPr>
            <a:picLocks noChangeAspect="1"/>
          </p:cNvPicPr>
          <p:nvPr/>
        </p:nvPicPr>
        <p:blipFill>
          <a:blip r:embed="rId2"/>
          <a:stretch>
            <a:fillRect/>
          </a:stretch>
        </p:blipFill>
        <p:spPr>
          <a:xfrm>
            <a:off x="2886075" y="2152878"/>
            <a:ext cx="3276600" cy="1301751"/>
          </a:xfrm>
          <a:prstGeom prst="rect">
            <a:avLst/>
          </a:prstGeom>
          <a:ln w="12700">
            <a:miter lim="400000"/>
          </a:ln>
        </p:spPr>
      </p:pic>
      <p:sp>
        <p:nvSpPr>
          <p:cNvPr id="475" name="TextBox 7"/>
          <p:cNvSpPr txBox="1"/>
          <p:nvPr/>
        </p:nvSpPr>
        <p:spPr>
          <a:xfrm>
            <a:off x="836294" y="749299"/>
            <a:ext cx="7376162" cy="44480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6000" b="1">
                <a:solidFill>
                  <a:schemeClr val="accent3"/>
                </a:solidFill>
              </a:defRPr>
            </a:pPr>
            <a:r>
              <a:t>QUESTIONS?</a:t>
            </a:r>
          </a:p>
          <a:p>
            <a:pPr algn="ctr">
              <a:defRPr sz="6000" b="1">
                <a:solidFill>
                  <a:schemeClr val="accent3"/>
                </a:solidFill>
              </a:defRPr>
            </a:pPr>
            <a:endParaRPr/>
          </a:p>
          <a:p>
            <a:pPr algn="ctr">
              <a:defRPr sz="6000" b="1">
                <a:solidFill>
                  <a:schemeClr val="accent3"/>
                </a:solidFill>
              </a:defRPr>
            </a:pPr>
            <a:endParaRPr/>
          </a:p>
          <a:p>
            <a:pPr algn="ctr">
              <a:defRPr sz="6000" b="1">
                <a:solidFill>
                  <a:schemeClr val="accent3"/>
                </a:solidFill>
              </a:defRPr>
            </a:pPr>
            <a:endParaRPr/>
          </a:p>
          <a:p>
            <a:pPr algn="ctr">
              <a:defRPr sz="6000" b="1">
                <a:solidFill>
                  <a:schemeClr val="accent3"/>
                </a:solidFill>
              </a:defRPr>
            </a:pPr>
            <a:r>
              <a:t>Thank you</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Footer Placeholder 4"/>
          <p:cNvSpPr txBox="1"/>
          <p:nvPr/>
        </p:nvSpPr>
        <p:spPr>
          <a:xfrm>
            <a:off x="1557079" y="6258437"/>
            <a:ext cx="385734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52" name="Content Placeholder 2"/>
          <p:cNvSpPr txBox="1">
            <a:spLocks noGrp="1"/>
          </p:cNvSpPr>
          <p:nvPr>
            <p:ph type="body" idx="4294967295"/>
          </p:nvPr>
        </p:nvSpPr>
        <p:spPr>
          <a:xfrm>
            <a:off x="914400" y="1447800"/>
            <a:ext cx="8229600" cy="3657600"/>
          </a:xfrm>
          <a:prstGeom prst="rect">
            <a:avLst/>
          </a:prstGeom>
        </p:spPr>
        <p:txBody>
          <a:bodyPr/>
          <a:lstStyle/>
          <a:p>
            <a:r>
              <a:t>All institutions must have a net price calculator posted on their websites.</a:t>
            </a:r>
          </a:p>
          <a:p>
            <a:r>
              <a:t>Students will be able to estimate the individual net price per institution.</a:t>
            </a:r>
          </a:p>
          <a:p>
            <a:r>
              <a:t>Based on full-time, first degree/certificate-seeking undergraduate students.</a:t>
            </a:r>
          </a:p>
        </p:txBody>
      </p:sp>
      <p:sp>
        <p:nvSpPr>
          <p:cNvPr id="153" name="Title 1"/>
          <p:cNvSpPr txBox="1">
            <a:spLocks noGrp="1"/>
          </p:cNvSpPr>
          <p:nvPr>
            <p:ph type="title"/>
          </p:nvPr>
        </p:nvSpPr>
        <p:spPr>
          <a:prstGeom prst="rect">
            <a:avLst/>
          </a:prstGeom>
        </p:spPr>
        <p:txBody>
          <a:bodyPr/>
          <a:lstStyle>
            <a:lvl1pPr defTabSz="914400"/>
          </a:lstStyle>
          <a:p>
            <a:r>
              <a:t>Net Price Calculator</a:t>
            </a:r>
          </a:p>
        </p:txBody>
      </p:sp>
      <p:sp>
        <p:nvSpPr>
          <p:cNvPr id="154" name="Slide Number Placeholder 5"/>
          <p:cNvSpPr txBox="1">
            <a:spLocks noGrp="1"/>
          </p:cNvSpPr>
          <p:nvPr>
            <p:ph type="sldNum" sz="quarter" idx="2"/>
          </p:nvPr>
        </p:nvSpPr>
        <p:spPr>
          <a:xfrm>
            <a:off x="8814899" y="6273934"/>
            <a:ext cx="167709" cy="2311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Footer Placeholder 3"/>
          <p:cNvSpPr txBox="1"/>
          <p:nvPr/>
        </p:nvSpPr>
        <p:spPr>
          <a:xfrm>
            <a:off x="1557079" y="6258437"/>
            <a:ext cx="385734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59" name="Slide Number Placeholder 5"/>
          <p:cNvSpPr txBox="1">
            <a:spLocks noGrp="1"/>
          </p:cNvSpPr>
          <p:nvPr>
            <p:ph type="sldNum" sz="quarter" idx="2"/>
          </p:nvPr>
        </p:nvSpPr>
        <p:spPr>
          <a:xfrm>
            <a:off x="8814899" y="6273934"/>
            <a:ext cx="167709" cy="2311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
        <p:nvSpPr>
          <p:cNvPr id="160" name="Rectangle 2"/>
          <p:cNvSpPr txBox="1">
            <a:spLocks noGrp="1"/>
          </p:cNvSpPr>
          <p:nvPr>
            <p:ph type="title"/>
          </p:nvPr>
        </p:nvSpPr>
        <p:spPr>
          <a:prstGeom prst="rect">
            <a:avLst/>
          </a:prstGeom>
        </p:spPr>
        <p:txBody>
          <a:bodyPr lIns="46037" tIns="46037" rIns="46037" bIns="46037"/>
          <a:lstStyle/>
          <a:p>
            <a:r>
              <a:t>Types of Aid - Federal</a:t>
            </a:r>
          </a:p>
        </p:txBody>
      </p:sp>
      <p:sp>
        <p:nvSpPr>
          <p:cNvPr id="161" name="Rectangle 3"/>
          <p:cNvSpPr txBox="1">
            <a:spLocks noGrp="1"/>
          </p:cNvSpPr>
          <p:nvPr>
            <p:ph type="body" sz="half" idx="4294967295"/>
          </p:nvPr>
        </p:nvSpPr>
        <p:spPr>
          <a:xfrm>
            <a:off x="1557079" y="1650247"/>
            <a:ext cx="6933322" cy="3394046"/>
          </a:xfrm>
          <a:prstGeom prst="rect">
            <a:avLst/>
          </a:prstGeom>
        </p:spPr>
        <p:txBody>
          <a:bodyPr lIns="46037" tIns="46037" rIns="46037" bIns="46037"/>
          <a:lstStyle/>
          <a:p>
            <a:pPr algn="ctr">
              <a:lnSpc>
                <a:spcPct val="90000"/>
              </a:lnSpc>
              <a:spcBef>
                <a:spcPts val="600"/>
              </a:spcBef>
              <a:buSzTx/>
              <a:buNone/>
              <a:defRPr sz="2900" b="1"/>
            </a:pPr>
            <a:r>
              <a:rPr dirty="0"/>
              <a:t>Gift Aid - Grants</a:t>
            </a:r>
          </a:p>
          <a:p>
            <a:pPr>
              <a:lnSpc>
                <a:spcPct val="90000"/>
              </a:lnSpc>
              <a:spcBef>
                <a:spcPts val="800"/>
              </a:spcBef>
              <a:defRPr sz="2900" b="1"/>
            </a:pPr>
            <a:r>
              <a:rPr dirty="0"/>
              <a:t>Federal Government 2023-24</a:t>
            </a:r>
          </a:p>
          <a:p>
            <a:pPr marL="742950" lvl="1" indent="-285750">
              <a:lnSpc>
                <a:spcPct val="90000"/>
              </a:lnSpc>
              <a:spcBef>
                <a:spcPts val="800"/>
              </a:spcBef>
              <a:defRPr sz="2900"/>
            </a:pPr>
            <a:r>
              <a:rPr dirty="0"/>
              <a:t>Pell       $7,395 (max award)</a:t>
            </a:r>
            <a:endParaRPr sz="2500" dirty="0"/>
          </a:p>
          <a:p>
            <a:pPr marL="742950" lvl="1" indent="-285750">
              <a:lnSpc>
                <a:spcPct val="90000"/>
              </a:lnSpc>
              <a:spcBef>
                <a:spcPts val="800"/>
              </a:spcBef>
              <a:defRPr sz="2900"/>
            </a:pPr>
            <a:r>
              <a:rPr dirty="0"/>
              <a:t>SEOG   $4,000 (max award)</a:t>
            </a:r>
            <a:endParaRPr sz="2500" dirty="0"/>
          </a:p>
          <a:p>
            <a:pPr marL="742950" lvl="1" indent="-285750">
              <a:lnSpc>
                <a:spcPct val="90000"/>
              </a:lnSpc>
              <a:spcBef>
                <a:spcPts val="800"/>
              </a:spcBef>
              <a:defRPr sz="2900"/>
            </a:pPr>
            <a:r>
              <a:rPr dirty="0"/>
              <a:t>TEACH $3,772 (max award)</a:t>
            </a:r>
            <a:endParaRPr sz="2500" dirty="0"/>
          </a:p>
          <a:p>
            <a:pPr marL="0" lvl="1" indent="457200">
              <a:lnSpc>
                <a:spcPct val="90000"/>
              </a:lnSpc>
              <a:buSzTx/>
              <a:buNone/>
              <a:defRPr sz="2500" b="1">
                <a:solidFill>
                  <a:srgbClr val="2A6CAA"/>
                </a:solidFill>
              </a:defRPr>
            </a:pPr>
            <a:endParaRPr sz="2500" dirty="0"/>
          </a:p>
          <a:p>
            <a:pPr marL="0" indent="0">
              <a:lnSpc>
                <a:spcPct val="90000"/>
              </a:lnSpc>
              <a:spcBef>
                <a:spcPts val="300"/>
              </a:spcBef>
              <a:buSzTx/>
              <a:buNone/>
              <a:defRPr sz="1200"/>
            </a:pPr>
            <a:r>
              <a:rPr dirty="0"/>
              <a:t>.</a:t>
            </a:r>
          </a:p>
        </p:txBody>
      </p:sp>
      <p:sp>
        <p:nvSpPr>
          <p:cNvPr id="162" name="TextBox 1"/>
          <p:cNvSpPr txBox="1"/>
          <p:nvPr/>
        </p:nvSpPr>
        <p:spPr>
          <a:xfrm>
            <a:off x="1298447" y="4901184"/>
            <a:ext cx="4374020" cy="437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 </a:t>
            </a:r>
            <a:r>
              <a:rPr sz="1800"/>
              <a:t>24-25 award amounts subject to change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m="http://schemas.openxmlformats.org/officeDocument/2006/math" xmlns="">
      <p:transition spd="fast">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Footer Placeholder 2"/>
          <p:cNvSpPr txBox="1"/>
          <p:nvPr/>
        </p:nvSpPr>
        <p:spPr>
          <a:xfrm>
            <a:off x="1557079" y="6258437"/>
            <a:ext cx="385734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67" name="Slide Number Placeholder 1"/>
          <p:cNvSpPr txBox="1">
            <a:spLocks noGrp="1"/>
          </p:cNvSpPr>
          <p:nvPr>
            <p:ph type="sldNum" sz="quarter" idx="2"/>
          </p:nvPr>
        </p:nvSpPr>
        <p:spPr>
          <a:xfrm>
            <a:off x="8814899" y="6273934"/>
            <a:ext cx="167709" cy="2311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graphicFrame>
        <p:nvGraphicFramePr>
          <p:cNvPr id="168" name="Table 4"/>
          <p:cNvGraphicFramePr/>
          <p:nvPr/>
        </p:nvGraphicFramePr>
        <p:xfrm>
          <a:off x="749808" y="640080"/>
          <a:ext cx="7891269" cy="4974331"/>
        </p:xfrm>
        <a:graphic>
          <a:graphicData uri="http://schemas.openxmlformats.org/drawingml/2006/table">
            <a:tbl>
              <a:tblPr firstRow="1" bandRow="1">
                <a:tableStyleId>{4C3C2611-4C71-4FC5-86AE-919BDF0F9419}</a:tableStyleId>
              </a:tblPr>
              <a:tblGrid>
                <a:gridCol w="4008589">
                  <a:extLst>
                    <a:ext uri="{9D8B030D-6E8A-4147-A177-3AD203B41FA5}">
                      <a16:colId xmlns:a16="http://schemas.microsoft.com/office/drawing/2014/main" val="20000"/>
                    </a:ext>
                  </a:extLst>
                </a:gridCol>
                <a:gridCol w="3882680">
                  <a:extLst>
                    <a:ext uri="{9D8B030D-6E8A-4147-A177-3AD203B41FA5}">
                      <a16:colId xmlns:a16="http://schemas.microsoft.com/office/drawing/2014/main" val="20001"/>
                    </a:ext>
                  </a:extLst>
                </a:gridCol>
              </a:tblGrid>
              <a:tr h="828451">
                <a:tc gridSpan="2">
                  <a:txBody>
                    <a:bodyPr/>
                    <a:lstStyle/>
                    <a:p>
                      <a:pPr marL="274320" indent="-274320" algn="ctr">
                        <a:spcBef>
                          <a:spcPts val="500"/>
                        </a:spcBef>
                        <a:defRPr sz="1800" b="0">
                          <a:solidFill>
                            <a:srgbClr val="000000"/>
                          </a:solidFill>
                        </a:defRPr>
                      </a:pPr>
                      <a:r>
                        <a:rPr b="1">
                          <a:solidFill>
                            <a:srgbClr val="FFFFFF"/>
                          </a:solidFill>
                        </a:rPr>
                        <a:t>New Jersey State Grants 2023-24  Academic Year </a:t>
                      </a:r>
                    </a:p>
                  </a:txBody>
                  <a:tcPr marL="45724" marR="45724" marT="45724" marB="45724" anchor="ctr" horzOverflow="overflow">
                    <a:lnL w="12700">
                      <a:solidFill>
                        <a:schemeClr val="accent1"/>
                      </a:solidFill>
                    </a:lnL>
                    <a:lnR w="12700">
                      <a:solidFill>
                        <a:schemeClr val="accent1"/>
                      </a:solidFill>
                    </a:lnR>
                    <a:lnT w="12700">
                      <a:solidFill>
                        <a:schemeClr val="accent1"/>
                      </a:solidFill>
                    </a:lnT>
                    <a:lnB w="12700">
                      <a:solidFill>
                        <a:schemeClr val="accent1"/>
                      </a:solidFill>
                    </a:lnB>
                  </a:tcPr>
                </a:tc>
                <a:tc hMerge="1">
                  <a:txBody>
                    <a:bodyPr/>
                    <a:lstStyle/>
                    <a:p>
                      <a:endParaRPr lang="en-US"/>
                    </a:p>
                  </a:txBody>
                  <a:tcPr/>
                </a:tc>
                <a:extLst>
                  <a:ext uri="{0D108BD9-81ED-4DB2-BD59-A6C34878D82A}">
                    <a16:rowId xmlns:a16="http://schemas.microsoft.com/office/drawing/2014/main" val="10000"/>
                  </a:ext>
                </a:extLst>
              </a:tr>
              <a:tr h="405907">
                <a:tc>
                  <a:txBody>
                    <a:bodyPr/>
                    <a:lstStyle/>
                    <a:p>
                      <a:pPr defTabSz="457200">
                        <a:defRPr sz="1800"/>
                      </a:pPr>
                      <a:r>
                        <a:rPr sz="1200" b="1"/>
                        <a:t>Award Type</a:t>
                      </a:r>
                    </a:p>
                  </a:txBody>
                  <a:tcPr marL="45724" marR="45724" marT="45724" marB="45724" anchor="ctr" horzOverflow="overflow">
                    <a:lnL w="12700">
                      <a:solidFill>
                        <a:schemeClr val="accent1"/>
                      </a:solidFill>
                    </a:lnL>
                    <a:lnR w="12700">
                      <a:miter lim="400000"/>
                    </a:lnR>
                    <a:lnT w="12700">
                      <a:solidFill>
                        <a:schemeClr val="accent1"/>
                      </a:solidFill>
                    </a:lnT>
                    <a:lnB w="12700">
                      <a:solidFill>
                        <a:schemeClr val="accent1"/>
                      </a:solidFill>
                    </a:lnB>
                    <a:solidFill>
                      <a:srgbClr val="E8EEF7"/>
                    </a:solidFill>
                  </a:tcPr>
                </a:tc>
                <a:tc>
                  <a:txBody>
                    <a:bodyPr/>
                    <a:lstStyle/>
                    <a:p>
                      <a:pPr defTabSz="457200">
                        <a:defRPr sz="1800"/>
                      </a:pPr>
                      <a:r>
                        <a:rPr sz="1200" b="1"/>
                        <a:t>Award Amounts</a:t>
                      </a:r>
                    </a:p>
                  </a:txBody>
                  <a:tcPr marL="45724" marR="45724" marT="45724" marB="45724" anchor="ctr" horzOverflow="overflow">
                    <a:lnL w="12700">
                      <a:miter lim="400000"/>
                    </a:lnL>
                    <a:lnR w="12700">
                      <a:solidFill>
                        <a:schemeClr val="accent1"/>
                      </a:solidFill>
                    </a:lnR>
                    <a:lnT w="12700">
                      <a:solidFill>
                        <a:schemeClr val="accent1"/>
                      </a:solidFill>
                    </a:lnT>
                    <a:lnB w="12700">
                      <a:solidFill>
                        <a:schemeClr val="accent1"/>
                      </a:solidFill>
                    </a:lnB>
                    <a:solidFill>
                      <a:srgbClr val="E8EEF7"/>
                    </a:solidFill>
                  </a:tcPr>
                </a:tc>
                <a:extLst>
                  <a:ext uri="{0D108BD9-81ED-4DB2-BD59-A6C34878D82A}">
                    <a16:rowId xmlns:a16="http://schemas.microsoft.com/office/drawing/2014/main" val="10001"/>
                  </a:ext>
                </a:extLst>
              </a:tr>
              <a:tr h="276158">
                <a:tc>
                  <a:txBody>
                    <a:bodyPr/>
                    <a:lstStyle/>
                    <a:p>
                      <a:pPr defTabSz="457200">
                        <a:defRPr sz="1800"/>
                      </a:pPr>
                      <a:r>
                        <a:rPr sz="800"/>
                        <a:t>Full-Time TAG </a:t>
                      </a:r>
                    </a:p>
                  </a:txBody>
                  <a:tcPr marL="45724" marR="45724" marT="45724" marB="45724" anchor="ctr" horzOverflow="overflow">
                    <a:lnL w="12700">
                      <a:solidFill>
                        <a:schemeClr val="accent1"/>
                      </a:solidFill>
                    </a:lnL>
                    <a:lnR w="12700">
                      <a:miter lim="400000"/>
                    </a:lnR>
                    <a:lnT w="12700">
                      <a:solidFill>
                        <a:schemeClr val="accent1"/>
                      </a:solidFill>
                    </a:lnT>
                    <a:lnB w="12700">
                      <a:solidFill>
                        <a:schemeClr val="accent1"/>
                      </a:solidFill>
                    </a:lnB>
                    <a:solidFill>
                      <a:srgbClr val="FFFFFF"/>
                    </a:solidFill>
                  </a:tcPr>
                </a:tc>
                <a:tc>
                  <a:txBody>
                    <a:bodyPr/>
                    <a:lstStyle/>
                    <a:p>
                      <a:pPr defTabSz="457200">
                        <a:defRPr sz="1800"/>
                      </a:pPr>
                      <a:r>
                        <a:rPr sz="800"/>
                        <a:t>$1,280 - $14,404</a:t>
                      </a:r>
                    </a:p>
                  </a:txBody>
                  <a:tcPr marL="45724" marR="45724" marT="45724" marB="45724" anchor="ctr" horzOverflow="overflow">
                    <a:lnL w="12700">
                      <a:miter lim="400000"/>
                    </a:lnL>
                    <a:lnR w="12700">
                      <a:solidFill>
                        <a:schemeClr val="accent1"/>
                      </a:solidFill>
                    </a:lnR>
                    <a:lnT w="12700">
                      <a:solidFill>
                        <a:schemeClr val="accent1"/>
                      </a:solidFill>
                    </a:lnT>
                    <a:lnB w="12700">
                      <a:solidFill>
                        <a:schemeClr val="accent1"/>
                      </a:solidFill>
                    </a:lnB>
                    <a:solidFill>
                      <a:srgbClr val="FFFFFF"/>
                    </a:solidFill>
                  </a:tcPr>
                </a:tc>
                <a:extLst>
                  <a:ext uri="{0D108BD9-81ED-4DB2-BD59-A6C34878D82A}">
                    <a16:rowId xmlns:a16="http://schemas.microsoft.com/office/drawing/2014/main" val="10002"/>
                  </a:ext>
                </a:extLst>
              </a:tr>
              <a:tr h="276158">
                <a:tc>
                  <a:txBody>
                    <a:bodyPr/>
                    <a:lstStyle/>
                    <a:p>
                      <a:pPr defTabSz="457200">
                        <a:defRPr sz="1800"/>
                      </a:pPr>
                      <a:r>
                        <a:rPr sz="800"/>
                        <a:t>Part-Time TAG (community college only)</a:t>
                      </a:r>
                    </a:p>
                  </a:txBody>
                  <a:tcPr marL="45724" marR="45724" marT="45724" marB="45724" anchor="ctr" horzOverflow="overflow">
                    <a:lnL w="12700">
                      <a:solidFill>
                        <a:schemeClr val="accent1"/>
                      </a:solidFill>
                    </a:lnL>
                    <a:lnR w="12700">
                      <a:miter lim="400000"/>
                    </a:lnR>
                    <a:lnT w="12700">
                      <a:solidFill>
                        <a:schemeClr val="accent1"/>
                      </a:solidFill>
                    </a:lnT>
                    <a:lnB w="12700">
                      <a:solidFill>
                        <a:schemeClr val="accent1"/>
                      </a:solidFill>
                    </a:lnB>
                    <a:solidFill>
                      <a:srgbClr val="E8EEF7"/>
                    </a:solidFill>
                  </a:tcPr>
                </a:tc>
                <a:tc>
                  <a:txBody>
                    <a:bodyPr/>
                    <a:lstStyle/>
                    <a:p>
                      <a:pPr defTabSz="457200">
                        <a:defRPr sz="1800"/>
                      </a:pPr>
                      <a:r>
                        <a:rPr sz="800"/>
                        <a:t>$320-$1,097</a:t>
                      </a:r>
                    </a:p>
                  </a:txBody>
                  <a:tcPr marL="45724" marR="45724" marT="45724" marB="45724" anchor="ctr" horzOverflow="overflow">
                    <a:lnL w="12700">
                      <a:miter lim="400000"/>
                    </a:lnL>
                    <a:lnR w="12700">
                      <a:solidFill>
                        <a:schemeClr val="accent1"/>
                      </a:solidFill>
                    </a:lnR>
                    <a:lnT w="12700">
                      <a:solidFill>
                        <a:schemeClr val="accent1"/>
                      </a:solidFill>
                    </a:lnT>
                    <a:lnB w="12700">
                      <a:solidFill>
                        <a:schemeClr val="accent1"/>
                      </a:solidFill>
                    </a:lnB>
                    <a:solidFill>
                      <a:srgbClr val="E8EEF7"/>
                    </a:solidFill>
                  </a:tcPr>
                </a:tc>
                <a:extLst>
                  <a:ext uri="{0D108BD9-81ED-4DB2-BD59-A6C34878D82A}">
                    <a16:rowId xmlns:a16="http://schemas.microsoft.com/office/drawing/2014/main" val="10003"/>
                  </a:ext>
                </a:extLst>
              </a:tr>
              <a:tr h="430039">
                <a:tc>
                  <a:txBody>
                    <a:bodyPr/>
                    <a:lstStyle/>
                    <a:p>
                      <a:pPr defTabSz="457200">
                        <a:defRPr sz="1800"/>
                      </a:pPr>
                      <a:r>
                        <a:rPr sz="800"/>
                        <a:t>EOF (Educational Opportunity Fund)</a:t>
                      </a:r>
                    </a:p>
                  </a:txBody>
                  <a:tcPr marL="45724" marR="45724" marT="45724" marB="45724" anchor="ctr" horzOverflow="overflow">
                    <a:lnL w="12700">
                      <a:solidFill>
                        <a:schemeClr val="accent1"/>
                      </a:solidFill>
                    </a:lnL>
                    <a:lnR w="12700">
                      <a:miter lim="400000"/>
                    </a:lnR>
                    <a:lnT w="12700">
                      <a:solidFill>
                        <a:schemeClr val="accent1"/>
                      </a:solidFill>
                    </a:lnT>
                    <a:lnB w="12700">
                      <a:solidFill>
                        <a:schemeClr val="accent1"/>
                      </a:solidFill>
                    </a:lnB>
                    <a:solidFill>
                      <a:srgbClr val="FFFFFF"/>
                    </a:solidFill>
                  </a:tcPr>
                </a:tc>
                <a:tc>
                  <a:txBody>
                    <a:bodyPr/>
                    <a:lstStyle/>
                    <a:p>
                      <a:pPr defTabSz="457200">
                        <a:defRPr sz="1800"/>
                      </a:pPr>
                      <a:r>
                        <a:rPr sz="800"/>
                        <a:t>Up to $3,050 includes college success support</a:t>
                      </a:r>
                    </a:p>
                  </a:txBody>
                  <a:tcPr marL="45724" marR="45724" marT="45724" marB="45724" anchor="ctr" horzOverflow="overflow">
                    <a:lnL w="12700">
                      <a:miter lim="400000"/>
                    </a:lnL>
                    <a:lnR w="12700">
                      <a:solidFill>
                        <a:schemeClr val="accent1"/>
                      </a:solidFill>
                    </a:lnR>
                    <a:lnT w="12700">
                      <a:solidFill>
                        <a:schemeClr val="accent1"/>
                      </a:solidFill>
                    </a:lnT>
                    <a:lnB w="12700">
                      <a:solidFill>
                        <a:schemeClr val="accent1"/>
                      </a:solidFill>
                    </a:lnB>
                    <a:solidFill>
                      <a:srgbClr val="FFFFFF"/>
                    </a:solidFill>
                  </a:tcPr>
                </a:tc>
                <a:extLst>
                  <a:ext uri="{0D108BD9-81ED-4DB2-BD59-A6C34878D82A}">
                    <a16:rowId xmlns:a16="http://schemas.microsoft.com/office/drawing/2014/main" val="10004"/>
                  </a:ext>
                </a:extLst>
              </a:tr>
              <a:tr h="433955">
                <a:tc>
                  <a:txBody>
                    <a:bodyPr/>
                    <a:lstStyle/>
                    <a:p>
                      <a:pPr defTabSz="457200">
                        <a:defRPr sz="1800"/>
                      </a:pPr>
                      <a:r>
                        <a:rPr sz="800"/>
                        <a:t>NJ STARS (top 15% of high school class junior or senior year)</a:t>
                      </a:r>
                    </a:p>
                  </a:txBody>
                  <a:tcPr marL="45724" marR="45724" marT="45724" marB="45724" anchor="ctr" horzOverflow="overflow">
                    <a:lnL w="12700">
                      <a:solidFill>
                        <a:schemeClr val="accent1"/>
                      </a:solidFill>
                    </a:lnL>
                    <a:lnR w="12700">
                      <a:miter lim="400000"/>
                    </a:lnR>
                    <a:lnT w="12700">
                      <a:solidFill>
                        <a:schemeClr val="accent1"/>
                      </a:solidFill>
                    </a:lnT>
                    <a:lnB w="12700">
                      <a:solidFill>
                        <a:schemeClr val="accent1"/>
                      </a:solidFill>
                    </a:lnB>
                    <a:solidFill>
                      <a:srgbClr val="E8EEF7"/>
                    </a:solidFill>
                  </a:tcPr>
                </a:tc>
                <a:tc>
                  <a:txBody>
                    <a:bodyPr/>
                    <a:lstStyle/>
                    <a:p>
                      <a:pPr defTabSz="457200">
                        <a:defRPr sz="1800"/>
                      </a:pPr>
                      <a:r>
                        <a:rPr sz="800"/>
                        <a:t>Tuition Only - community college only</a:t>
                      </a:r>
                    </a:p>
                  </a:txBody>
                  <a:tcPr marL="45724" marR="45724" marT="45724" marB="45724" anchor="ctr" horzOverflow="overflow">
                    <a:lnL w="12700">
                      <a:miter lim="400000"/>
                    </a:lnL>
                    <a:lnR w="12700">
                      <a:solidFill>
                        <a:schemeClr val="accent1"/>
                      </a:solidFill>
                    </a:lnR>
                    <a:lnT w="12700">
                      <a:solidFill>
                        <a:schemeClr val="accent1"/>
                      </a:solidFill>
                    </a:lnT>
                    <a:lnB w="12700">
                      <a:solidFill>
                        <a:schemeClr val="accent1"/>
                      </a:solidFill>
                    </a:lnB>
                    <a:solidFill>
                      <a:srgbClr val="E8EEF7"/>
                    </a:solidFill>
                  </a:tcPr>
                </a:tc>
                <a:extLst>
                  <a:ext uri="{0D108BD9-81ED-4DB2-BD59-A6C34878D82A}">
                    <a16:rowId xmlns:a16="http://schemas.microsoft.com/office/drawing/2014/main" val="10005"/>
                  </a:ext>
                </a:extLst>
              </a:tr>
              <a:tr h="430039">
                <a:tc>
                  <a:txBody>
                    <a:bodyPr/>
                    <a:lstStyle/>
                    <a:p>
                      <a:pPr defTabSz="457200">
                        <a:defRPr sz="1800"/>
                      </a:pPr>
                      <a:r>
                        <a:rPr sz="800"/>
                        <a:t>NJ STARS II</a:t>
                      </a:r>
                    </a:p>
                  </a:txBody>
                  <a:tcPr marL="45724" marR="45724" marT="45724" marB="45724" anchor="ctr" horzOverflow="overflow">
                    <a:lnL w="12700">
                      <a:solidFill>
                        <a:schemeClr val="accent1"/>
                      </a:solidFill>
                    </a:lnL>
                    <a:lnR w="12700">
                      <a:miter lim="400000"/>
                    </a:lnR>
                    <a:lnT w="12700">
                      <a:solidFill>
                        <a:schemeClr val="accent1"/>
                      </a:solidFill>
                    </a:lnT>
                    <a:lnB w="12700">
                      <a:solidFill>
                        <a:schemeClr val="accent1"/>
                      </a:solidFill>
                    </a:lnB>
                    <a:solidFill>
                      <a:srgbClr val="FFFFFF"/>
                    </a:solidFill>
                  </a:tcPr>
                </a:tc>
                <a:tc>
                  <a:txBody>
                    <a:bodyPr/>
                    <a:lstStyle/>
                    <a:p>
                      <a:pPr defTabSz="457200">
                        <a:defRPr sz="1800"/>
                      </a:pPr>
                      <a:r>
                        <a:rPr sz="800"/>
                        <a:t>Up to $2,500   per year – any NJ 4 year college</a:t>
                      </a:r>
                    </a:p>
                  </a:txBody>
                  <a:tcPr marL="45724" marR="45724" marT="45724" marB="45724" anchor="ctr" horzOverflow="overflow">
                    <a:lnL w="12700">
                      <a:miter lim="400000"/>
                    </a:lnL>
                    <a:lnR w="12700">
                      <a:solidFill>
                        <a:schemeClr val="accent1"/>
                      </a:solidFill>
                    </a:lnR>
                    <a:lnT w="12700">
                      <a:solidFill>
                        <a:schemeClr val="accent1"/>
                      </a:solidFill>
                    </a:lnT>
                    <a:lnB w="12700">
                      <a:solidFill>
                        <a:schemeClr val="accent1"/>
                      </a:solidFill>
                    </a:lnB>
                    <a:solidFill>
                      <a:srgbClr val="FFFFFF"/>
                    </a:solidFill>
                  </a:tcPr>
                </a:tc>
                <a:extLst>
                  <a:ext uri="{0D108BD9-81ED-4DB2-BD59-A6C34878D82A}">
                    <a16:rowId xmlns:a16="http://schemas.microsoft.com/office/drawing/2014/main" val="10006"/>
                  </a:ext>
                </a:extLst>
              </a:tr>
              <a:tr h="276158">
                <a:tc>
                  <a:txBody>
                    <a:bodyPr/>
                    <a:lstStyle/>
                    <a:p>
                      <a:pPr>
                        <a:defRPr sz="1800"/>
                      </a:pPr>
                      <a:r>
                        <a:rPr sz="800"/>
                        <a:t>Governor’s Urban Scholarship (GUS)</a:t>
                      </a:r>
                    </a:p>
                  </a:txBody>
                  <a:tcPr marL="45724" marR="45724" marT="45724" marB="45724" anchor="ctr" horzOverflow="overflow">
                    <a:lnL w="12700">
                      <a:solidFill>
                        <a:schemeClr val="accent1"/>
                      </a:solidFill>
                    </a:lnL>
                    <a:lnR w="12700">
                      <a:miter lim="400000"/>
                    </a:lnR>
                    <a:lnT w="12700">
                      <a:solidFill>
                        <a:schemeClr val="accent1"/>
                      </a:solidFill>
                    </a:lnT>
                    <a:lnB w="12700">
                      <a:solidFill>
                        <a:schemeClr val="accent1"/>
                      </a:solidFill>
                    </a:lnB>
                    <a:solidFill>
                      <a:srgbClr val="E8EEF7"/>
                    </a:solidFill>
                  </a:tcPr>
                </a:tc>
                <a:tc>
                  <a:txBody>
                    <a:bodyPr/>
                    <a:lstStyle/>
                    <a:p>
                      <a:pPr defTabSz="457200">
                        <a:defRPr sz="1800"/>
                      </a:pPr>
                      <a:r>
                        <a:rPr sz="800"/>
                        <a:t>Up to $1,000</a:t>
                      </a:r>
                    </a:p>
                  </a:txBody>
                  <a:tcPr marL="45724" marR="45724" marT="45724" marB="45724" anchor="ctr" horzOverflow="overflow">
                    <a:lnL w="12700">
                      <a:miter lim="400000"/>
                    </a:lnL>
                    <a:lnR w="12700">
                      <a:solidFill>
                        <a:schemeClr val="accent1"/>
                      </a:solidFill>
                    </a:lnR>
                    <a:lnT w="12700">
                      <a:solidFill>
                        <a:schemeClr val="accent1"/>
                      </a:solidFill>
                    </a:lnT>
                    <a:lnB w="12700">
                      <a:solidFill>
                        <a:schemeClr val="accent1"/>
                      </a:solidFill>
                    </a:lnB>
                    <a:solidFill>
                      <a:srgbClr val="E8EEF7"/>
                    </a:solidFill>
                  </a:tcPr>
                </a:tc>
                <a:extLst>
                  <a:ext uri="{0D108BD9-81ED-4DB2-BD59-A6C34878D82A}">
                    <a16:rowId xmlns:a16="http://schemas.microsoft.com/office/drawing/2014/main" val="10007"/>
                  </a:ext>
                </a:extLst>
              </a:tr>
              <a:tr h="276158">
                <a:tc>
                  <a:txBody>
                    <a:bodyPr/>
                    <a:lstStyle/>
                    <a:p>
                      <a:pPr defTabSz="457200">
                        <a:defRPr sz="1800"/>
                      </a:pPr>
                      <a:r>
                        <a:rPr sz="800"/>
                        <a:t>NJ-GIVS (women and minorities)</a:t>
                      </a:r>
                    </a:p>
                  </a:txBody>
                  <a:tcPr marL="45724" marR="45724" marT="45724" marB="45724" anchor="ctr" horzOverflow="overflow">
                    <a:lnL w="12700">
                      <a:solidFill>
                        <a:schemeClr val="accent1"/>
                      </a:solidFill>
                    </a:lnL>
                    <a:lnR w="12700">
                      <a:miter lim="400000"/>
                    </a:lnR>
                    <a:lnT w="12700">
                      <a:solidFill>
                        <a:schemeClr val="accent1"/>
                      </a:solidFill>
                    </a:lnT>
                    <a:lnB w="12700">
                      <a:solidFill>
                        <a:schemeClr val="accent1"/>
                      </a:solidFill>
                    </a:lnB>
                    <a:solidFill>
                      <a:srgbClr val="FFFFFF"/>
                    </a:solidFill>
                  </a:tcPr>
                </a:tc>
                <a:tc>
                  <a:txBody>
                    <a:bodyPr/>
                    <a:lstStyle/>
                    <a:p>
                      <a:pPr defTabSz="457200">
                        <a:defRPr sz="1800"/>
                      </a:pPr>
                      <a:r>
                        <a:rPr sz="800"/>
                        <a:t>Up to $2,000    building trades only</a:t>
                      </a:r>
                    </a:p>
                  </a:txBody>
                  <a:tcPr marL="45724" marR="45724" marT="45724" marB="45724" anchor="ctr" horzOverflow="overflow">
                    <a:lnL w="12700">
                      <a:miter lim="400000"/>
                    </a:lnL>
                    <a:lnR w="12700">
                      <a:solidFill>
                        <a:schemeClr val="accent1"/>
                      </a:solidFill>
                    </a:lnR>
                    <a:lnT w="12700">
                      <a:solidFill>
                        <a:schemeClr val="accent1"/>
                      </a:solidFill>
                    </a:lnT>
                    <a:lnB w="12700">
                      <a:solidFill>
                        <a:schemeClr val="accent1"/>
                      </a:solidFill>
                    </a:lnB>
                    <a:solidFill>
                      <a:srgbClr val="FFFFFF"/>
                    </a:solidFill>
                  </a:tcPr>
                </a:tc>
                <a:extLst>
                  <a:ext uri="{0D108BD9-81ED-4DB2-BD59-A6C34878D82A}">
                    <a16:rowId xmlns:a16="http://schemas.microsoft.com/office/drawing/2014/main" val="10008"/>
                  </a:ext>
                </a:extLst>
              </a:tr>
              <a:tr h="591755">
                <a:tc>
                  <a:txBody>
                    <a:bodyPr/>
                    <a:lstStyle/>
                    <a:p>
                      <a:pPr defTabSz="457200">
                        <a:defRPr sz="1800"/>
                      </a:pPr>
                      <a:r>
                        <a:rPr sz="800" b="1">
                          <a:solidFill>
                            <a:srgbClr val="1C4871"/>
                          </a:solidFill>
                        </a:rPr>
                        <a:t>Community College Opportunity Grant (CCOG)!</a:t>
                      </a:r>
                    </a:p>
                  </a:txBody>
                  <a:tcPr marL="45724" marR="45724" marT="45724" marB="45724" anchor="ctr" horzOverflow="overflow">
                    <a:lnL w="12700">
                      <a:solidFill>
                        <a:schemeClr val="accent1"/>
                      </a:solidFill>
                    </a:lnL>
                    <a:lnR w="12700">
                      <a:miter lim="400000"/>
                    </a:lnR>
                    <a:lnT w="12700">
                      <a:solidFill>
                        <a:schemeClr val="accent1"/>
                      </a:solidFill>
                    </a:lnT>
                    <a:lnB w="12700">
                      <a:solidFill>
                        <a:schemeClr val="accent1"/>
                      </a:solidFill>
                    </a:lnB>
                    <a:solidFill>
                      <a:srgbClr val="E8EEF7"/>
                    </a:solidFill>
                  </a:tcPr>
                </a:tc>
                <a:tc>
                  <a:txBody>
                    <a:bodyPr/>
                    <a:lstStyle/>
                    <a:p>
                      <a:pPr defTabSz="457200">
                        <a:defRPr sz="1800"/>
                      </a:pPr>
                      <a:r>
                        <a:rPr sz="800"/>
                        <a:t>After all other grant/scholarship aid- tuition and most fees – FREE for AGI $65,000 or less, $65,001 to 80,000 is 50% reduced tuition &amp; fees, and $80,001 to $100,000 is 33% reduced tuition and fees</a:t>
                      </a:r>
                    </a:p>
                  </a:txBody>
                  <a:tcPr marL="45724" marR="45724" marT="45724" marB="45724" anchor="ctr" horzOverflow="overflow">
                    <a:lnL w="12700">
                      <a:miter lim="400000"/>
                    </a:lnL>
                    <a:lnR w="12700">
                      <a:solidFill>
                        <a:schemeClr val="accent1"/>
                      </a:solidFill>
                    </a:lnR>
                    <a:lnT w="12700">
                      <a:solidFill>
                        <a:schemeClr val="accent1"/>
                      </a:solidFill>
                    </a:lnT>
                    <a:lnB w="12700">
                      <a:solidFill>
                        <a:schemeClr val="accent1"/>
                      </a:solidFill>
                    </a:lnB>
                    <a:solidFill>
                      <a:srgbClr val="E8EEF7"/>
                    </a:solidFill>
                  </a:tcPr>
                </a:tc>
                <a:extLst>
                  <a:ext uri="{0D108BD9-81ED-4DB2-BD59-A6C34878D82A}">
                    <a16:rowId xmlns:a16="http://schemas.microsoft.com/office/drawing/2014/main" val="10009"/>
                  </a:ext>
                </a:extLst>
              </a:tr>
              <a:tr h="749553">
                <a:tc>
                  <a:txBody>
                    <a:bodyPr/>
                    <a:lstStyle/>
                    <a:p>
                      <a:pPr defTabSz="457200">
                        <a:defRPr sz="1800"/>
                      </a:pPr>
                      <a:r>
                        <a:rPr sz="800" b="1">
                          <a:solidFill>
                            <a:srgbClr val="1C4871"/>
                          </a:solidFill>
                        </a:rPr>
                        <a:t>Garden State Guarantee (GSG)</a:t>
                      </a:r>
                    </a:p>
                  </a:txBody>
                  <a:tcPr marL="45724" marR="45724" marT="45724" marB="45724" anchor="ctr" horzOverflow="overflow">
                    <a:lnL w="12700">
                      <a:solidFill>
                        <a:schemeClr val="accent1"/>
                      </a:solidFill>
                    </a:lnL>
                    <a:lnR w="12700">
                      <a:miter lim="400000"/>
                    </a:lnR>
                    <a:lnT w="12700">
                      <a:solidFill>
                        <a:schemeClr val="accent1"/>
                      </a:solidFill>
                    </a:lnT>
                    <a:lnB w="12700">
                      <a:solidFill>
                        <a:schemeClr val="accent1"/>
                      </a:solidFill>
                    </a:lnB>
                    <a:solidFill>
                      <a:srgbClr val="FFFFFF"/>
                    </a:solidFill>
                  </a:tcPr>
                </a:tc>
                <a:tc>
                  <a:txBody>
                    <a:bodyPr/>
                    <a:lstStyle/>
                    <a:p>
                      <a:pPr>
                        <a:defRPr sz="1800"/>
                      </a:pPr>
                      <a:r>
                        <a:rPr sz="800"/>
                        <a:t>After all other grant/scholarship aid- tuition and most fees – FREE for AGI $65,000 or less, $65,001 to 80,000 is not to exceed $7,500 tuition &amp; fees, and $80,001 to $100,000 is not to exceed $10,000 tuition and fees</a:t>
                      </a:r>
                    </a:p>
                  </a:txBody>
                  <a:tcPr marL="45724" marR="45724" marT="45724" marB="45724" anchor="ctr" horzOverflow="overflow">
                    <a:lnL w="12700">
                      <a:miter lim="400000"/>
                    </a:lnL>
                    <a:lnR w="12700">
                      <a:solidFill>
                        <a:schemeClr val="accent1"/>
                      </a:solidFill>
                    </a:lnR>
                    <a:lnT w="12700">
                      <a:solidFill>
                        <a:schemeClr val="accent1"/>
                      </a:solidFill>
                    </a:lnT>
                    <a:lnB w="12700">
                      <a:solidFill>
                        <a:schemeClr val="accent1"/>
                      </a:solidFill>
                    </a:lnB>
                    <a:solidFill>
                      <a:srgbClr val="FFFFFF"/>
                    </a:solidFill>
                  </a:tcPr>
                </a:tc>
                <a:extLst>
                  <a:ext uri="{0D108BD9-81ED-4DB2-BD59-A6C34878D82A}">
                    <a16:rowId xmlns:a16="http://schemas.microsoft.com/office/drawing/2014/main" val="10010"/>
                  </a:ext>
                </a:extLst>
              </a:tr>
            </a:tbl>
          </a:graphicData>
        </a:graphic>
      </p:graphicFrame>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Footer Placeholder 3"/>
          <p:cNvSpPr txBox="1"/>
          <p:nvPr/>
        </p:nvSpPr>
        <p:spPr>
          <a:xfrm>
            <a:off x="1557079" y="6258437"/>
            <a:ext cx="385734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71" name="Rectangle 2"/>
          <p:cNvSpPr txBox="1">
            <a:spLocks noGrp="1"/>
          </p:cNvSpPr>
          <p:nvPr>
            <p:ph type="title"/>
          </p:nvPr>
        </p:nvSpPr>
        <p:spPr>
          <a:xfrm>
            <a:off x="8070" y="279400"/>
            <a:ext cx="9127860" cy="1143000"/>
          </a:xfrm>
          <a:prstGeom prst="rect">
            <a:avLst/>
          </a:prstGeom>
        </p:spPr>
        <p:txBody>
          <a:bodyPr lIns="46037" tIns="46037" rIns="46037" bIns="46037">
            <a:normAutofit fontScale="90000"/>
          </a:bodyPr>
          <a:lstStyle/>
          <a:p>
            <a:pPr defTabSz="406908">
              <a:defRPr sz="3559"/>
            </a:pPr>
            <a:r>
              <a:t>Types of Aid:</a:t>
            </a:r>
            <a:br/>
            <a:r>
              <a:t>State Grants &amp; Scholarship Requirements</a:t>
            </a:r>
          </a:p>
        </p:txBody>
      </p:sp>
      <p:sp>
        <p:nvSpPr>
          <p:cNvPr id="172" name="Rectangle 3"/>
          <p:cNvSpPr txBox="1">
            <a:spLocks noGrp="1"/>
          </p:cNvSpPr>
          <p:nvPr>
            <p:ph type="body" idx="4294967295"/>
          </p:nvPr>
        </p:nvSpPr>
        <p:spPr>
          <a:xfrm>
            <a:off x="240791" y="1791685"/>
            <a:ext cx="8534401" cy="4215969"/>
          </a:xfrm>
          <a:prstGeom prst="rect">
            <a:avLst/>
          </a:prstGeom>
        </p:spPr>
        <p:txBody>
          <a:bodyPr lIns="46037" tIns="46037" rIns="46037" bIns="46037"/>
          <a:lstStyle/>
          <a:p>
            <a:pPr marL="0" indent="192881">
              <a:lnSpc>
                <a:spcPct val="90000"/>
              </a:lnSpc>
              <a:spcBef>
                <a:spcPts val="500"/>
              </a:spcBef>
              <a:buSzTx/>
              <a:buNone/>
              <a:defRPr sz="1800"/>
            </a:pPr>
            <a:r>
              <a:t>Students must have a complete Application for TAG (Tuition Aid Grant) and all other programs by:</a:t>
            </a:r>
            <a:endParaRPr sz="2200"/>
          </a:p>
          <a:p>
            <a:pPr marL="0" indent="214312">
              <a:lnSpc>
                <a:spcPct val="90000"/>
              </a:lnSpc>
              <a:spcBef>
                <a:spcPts val="600"/>
              </a:spcBef>
              <a:buSzTx/>
              <a:buNone/>
              <a:defRPr sz="2000"/>
            </a:pPr>
            <a:endParaRPr sz="2200"/>
          </a:p>
          <a:p>
            <a:pPr marL="457200" indent="-228600">
              <a:lnSpc>
                <a:spcPct val="90000"/>
              </a:lnSpc>
              <a:spcBef>
                <a:spcPts val="500"/>
              </a:spcBef>
              <a:defRPr sz="1800"/>
            </a:pPr>
            <a:r>
              <a:t>Filing a FAFSA or New Jersey Alternative Financial Aid Application</a:t>
            </a:r>
            <a:endParaRPr sz="2200"/>
          </a:p>
          <a:p>
            <a:pPr marL="469900" indent="-241300">
              <a:lnSpc>
                <a:spcPct val="90000"/>
              </a:lnSpc>
              <a:spcBef>
                <a:spcPts val="500"/>
              </a:spcBef>
              <a:defRPr sz="1900"/>
            </a:pPr>
            <a:r>
              <a:t>Be a U.S. citizen, eligible non-citizen or qualify as an NJ Dreamer</a:t>
            </a:r>
            <a:endParaRPr sz="2200"/>
          </a:p>
          <a:p>
            <a:pPr marL="469900" indent="-241300">
              <a:lnSpc>
                <a:spcPct val="90000"/>
              </a:lnSpc>
              <a:spcBef>
                <a:spcPts val="500"/>
              </a:spcBef>
              <a:defRPr sz="1900"/>
            </a:pPr>
            <a:r>
              <a:t>Must be a New Jersey resident &amp; attend a New Jersey institution</a:t>
            </a:r>
            <a:endParaRPr sz="2100"/>
          </a:p>
          <a:p>
            <a:pPr marL="469900" indent="-241300">
              <a:lnSpc>
                <a:spcPct val="90000"/>
              </a:lnSpc>
              <a:spcBef>
                <a:spcPts val="500"/>
              </a:spcBef>
              <a:defRPr sz="1900"/>
            </a:pPr>
            <a:r>
              <a:t>Must be enrolled full-time* in an approved degree program</a:t>
            </a:r>
            <a:endParaRPr sz="2100"/>
          </a:p>
          <a:p>
            <a:pPr marL="469900" indent="-241300">
              <a:lnSpc>
                <a:spcPct val="90000"/>
              </a:lnSpc>
              <a:spcBef>
                <a:spcPts val="500"/>
              </a:spcBef>
              <a:defRPr sz="1900"/>
            </a:pPr>
            <a:r>
              <a:t>Demonstrate financial need</a:t>
            </a:r>
            <a:endParaRPr sz="2100"/>
          </a:p>
          <a:p>
            <a:pPr marL="469900" indent="-241300">
              <a:lnSpc>
                <a:spcPct val="90000"/>
              </a:lnSpc>
              <a:spcBef>
                <a:spcPts val="500"/>
              </a:spcBef>
              <a:defRPr sz="1900"/>
            </a:pPr>
            <a:r>
              <a:t>Meet all state deadlines for application and document submission</a:t>
            </a:r>
            <a:endParaRPr sz="2200"/>
          </a:p>
          <a:p>
            <a:pPr marL="0" lvl="1" indent="457200">
              <a:lnSpc>
                <a:spcPct val="90000"/>
              </a:lnSpc>
              <a:buSzTx/>
              <a:buNone/>
              <a:defRPr sz="2100"/>
            </a:pPr>
            <a:endParaRPr sz="2200"/>
          </a:p>
          <a:p>
            <a:pPr marL="0" indent="203596">
              <a:lnSpc>
                <a:spcPct val="90000"/>
              </a:lnSpc>
              <a:spcBef>
                <a:spcPts val="500"/>
              </a:spcBef>
              <a:buSzTx/>
              <a:buNone/>
              <a:defRPr sz="1900"/>
            </a:pPr>
            <a:r>
              <a:t>*Part-Time TAG awards for county college students and full-time enrollment exception of being enrolled for 6-11 credits</a:t>
            </a:r>
          </a:p>
        </p:txBody>
      </p:sp>
      <p:sp>
        <p:nvSpPr>
          <p:cNvPr id="173" name="Slide Number Placeholder 5"/>
          <p:cNvSpPr txBox="1">
            <a:spLocks noGrp="1"/>
          </p:cNvSpPr>
          <p:nvPr>
            <p:ph type="sldNum" sz="quarter" idx="2"/>
          </p:nvPr>
        </p:nvSpPr>
        <p:spPr>
          <a:xfrm>
            <a:off x="8814899" y="6273934"/>
            <a:ext cx="167709" cy="2311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m="http://schemas.openxmlformats.org/officeDocument/2006/math" xmlns="">
      <p:transition spd="fast">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Footer Placeholder 3"/>
          <p:cNvSpPr txBox="1"/>
          <p:nvPr/>
        </p:nvSpPr>
        <p:spPr>
          <a:xfrm>
            <a:off x="1557079" y="6258437"/>
            <a:ext cx="385734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78" name="Rectangle 2"/>
          <p:cNvSpPr txBox="1">
            <a:spLocks noGrp="1"/>
          </p:cNvSpPr>
          <p:nvPr>
            <p:ph type="title"/>
          </p:nvPr>
        </p:nvSpPr>
        <p:spPr>
          <a:xfrm>
            <a:off x="457200" y="279400"/>
            <a:ext cx="8229600" cy="1143000"/>
          </a:xfrm>
          <a:prstGeom prst="rect">
            <a:avLst/>
          </a:prstGeom>
        </p:spPr>
        <p:txBody>
          <a:bodyPr lIns="46037" tIns="46037" rIns="46037" bIns="46037">
            <a:normAutofit fontScale="90000"/>
          </a:bodyPr>
          <a:lstStyle/>
          <a:p>
            <a:pPr defTabSz="420623">
              <a:defRPr sz="3680"/>
            </a:pPr>
            <a:r>
              <a:t>Types of Aid:</a:t>
            </a:r>
            <a:br/>
            <a:r>
              <a:t>State Grants &amp; Scholarships</a:t>
            </a:r>
          </a:p>
        </p:txBody>
      </p:sp>
      <p:sp>
        <p:nvSpPr>
          <p:cNvPr id="179" name="Rectangle 3"/>
          <p:cNvSpPr txBox="1">
            <a:spLocks noGrp="1"/>
          </p:cNvSpPr>
          <p:nvPr>
            <p:ph type="body" idx="4294967295"/>
          </p:nvPr>
        </p:nvSpPr>
        <p:spPr>
          <a:xfrm>
            <a:off x="609600" y="1705926"/>
            <a:ext cx="8534400" cy="3825197"/>
          </a:xfrm>
          <a:prstGeom prst="rect">
            <a:avLst/>
          </a:prstGeom>
        </p:spPr>
        <p:txBody>
          <a:bodyPr lIns="46037" tIns="46037" rIns="46037" bIns="46037">
            <a:normAutofit lnSpcReduction="10000"/>
          </a:bodyPr>
          <a:lstStyle/>
          <a:p>
            <a:pPr marL="0" indent="0" defTabSz="420623">
              <a:buSzTx/>
              <a:buFontTx/>
              <a:buNone/>
              <a:defRPr sz="2576" b="1" u="sng"/>
            </a:pPr>
            <a:r>
              <a:t>Summer TAG (Tuition Aid Grant) </a:t>
            </a:r>
          </a:p>
          <a:p>
            <a:pPr marL="420623" indent="-210311" defTabSz="420623">
              <a:spcBef>
                <a:spcPts val="500"/>
              </a:spcBef>
              <a:defRPr sz="1932"/>
            </a:pPr>
            <a:r>
              <a:t>Received TAG in the prior Fall or Spring semester</a:t>
            </a:r>
            <a:endParaRPr sz="2208"/>
          </a:p>
          <a:p>
            <a:pPr marL="420623" indent="-210311" defTabSz="420623">
              <a:spcBef>
                <a:spcPts val="500"/>
              </a:spcBef>
              <a:defRPr sz="1932"/>
            </a:pPr>
            <a:r>
              <a:t>Award range dependent upon enrollment status</a:t>
            </a:r>
            <a:endParaRPr sz="2208"/>
          </a:p>
          <a:p>
            <a:pPr marL="630936" lvl="1" indent="-210311" defTabSz="420623">
              <a:spcBef>
                <a:spcPts val="400"/>
              </a:spcBef>
              <a:defRPr sz="1564"/>
            </a:pPr>
            <a:r>
              <a:t>Full-time, Three Quarter-time, or Half-time</a:t>
            </a:r>
            <a:br/>
            <a:endParaRPr/>
          </a:p>
          <a:p>
            <a:pPr marL="0" indent="0" defTabSz="841247">
              <a:buSzTx/>
              <a:buFontTx/>
              <a:buNone/>
              <a:defRPr sz="2576" b="1" u="sng"/>
            </a:pPr>
            <a:r>
              <a:t>EOF (Educational Opportunity Fund)</a:t>
            </a:r>
          </a:p>
          <a:p>
            <a:pPr marL="420623" indent="-210311" defTabSz="841247">
              <a:spcBef>
                <a:spcPts val="400"/>
              </a:spcBef>
              <a:buFontTx/>
              <a:defRPr sz="1932"/>
            </a:pPr>
            <a:r>
              <a:t>Award ranges from $200 - $3,050 annually depending on type </a:t>
            </a:r>
            <a:br/>
            <a:r>
              <a:t>of institution</a:t>
            </a:r>
          </a:p>
          <a:p>
            <a:pPr marL="420623" indent="-210311" defTabSz="841247">
              <a:spcBef>
                <a:spcPts val="400"/>
              </a:spcBef>
              <a:buFontTx/>
              <a:defRPr sz="1932"/>
            </a:pPr>
            <a:r>
              <a:t>Must demonstrate educational and economically disadvantaged background</a:t>
            </a:r>
          </a:p>
          <a:p>
            <a:pPr marL="420623" indent="-210311" defTabSz="841247">
              <a:spcBef>
                <a:spcPts val="400"/>
              </a:spcBef>
              <a:buFontTx/>
              <a:defRPr sz="1932"/>
            </a:pPr>
            <a:r>
              <a:t>Complete all required EOF tasks</a:t>
            </a:r>
          </a:p>
        </p:txBody>
      </p:sp>
      <p:sp>
        <p:nvSpPr>
          <p:cNvPr id="180" name="Slide Number Placeholder 5"/>
          <p:cNvSpPr txBox="1">
            <a:spLocks noGrp="1"/>
          </p:cNvSpPr>
          <p:nvPr>
            <p:ph type="sldNum" sz="quarter" idx="2"/>
          </p:nvPr>
        </p:nvSpPr>
        <p:spPr>
          <a:xfrm>
            <a:off x="8814899" y="6273934"/>
            <a:ext cx="167709" cy="2311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m="http://schemas.openxmlformats.org/officeDocument/2006/math" xmlns="">
      <p:transition spd="fast">
        <p:fade/>
      </p:transition>
    </mc:Fallback>
  </mc:AlternateContent>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98FD2"/>
      </a:accent1>
      <a:accent2>
        <a:srgbClr val="295076"/>
      </a:accent2>
      <a:accent3>
        <a:srgbClr val="1F3D5A"/>
      </a:accent3>
      <a:accent4>
        <a:srgbClr val="162B3F"/>
      </a:accent4>
      <a:accent5>
        <a:srgbClr val="0C1824"/>
      </a:accent5>
      <a:accent6>
        <a:srgbClr val="030608"/>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98FD2"/>
      </a:accent1>
      <a:accent2>
        <a:srgbClr val="295076"/>
      </a:accent2>
      <a:accent3>
        <a:srgbClr val="1F3D5A"/>
      </a:accent3>
      <a:accent4>
        <a:srgbClr val="162B3F"/>
      </a:accent4>
      <a:accent5>
        <a:srgbClr val="0C1824"/>
      </a:accent5>
      <a:accent6>
        <a:srgbClr val="030608"/>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85</TotalTime>
  <Words>5591</Words>
  <Application>Microsoft Office PowerPoint</Application>
  <PresentationFormat>On-screen Show (4:3)</PresentationFormat>
  <Paragraphs>556</Paragraphs>
  <Slides>40</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Arvo</vt:lpstr>
      <vt:lpstr>Constantia</vt:lpstr>
      <vt:lpstr>Helvetica</vt:lpstr>
      <vt:lpstr>Office Theme</vt:lpstr>
      <vt:lpstr>PowerPoint Presentation</vt:lpstr>
      <vt:lpstr>The Mission</vt:lpstr>
      <vt:lpstr>Goals of Financial Aid Office</vt:lpstr>
      <vt:lpstr>Sources &amp; Types of Aid</vt:lpstr>
      <vt:lpstr>Net Price Calculator</vt:lpstr>
      <vt:lpstr>Types of Aid - Federal</vt:lpstr>
      <vt:lpstr>PowerPoint Presentation</vt:lpstr>
      <vt:lpstr>Types of Aid: State Grants &amp; Scholarship Requirements</vt:lpstr>
      <vt:lpstr>Types of Aid: State Grants &amp; Scholarships</vt:lpstr>
      <vt:lpstr>Types of Aid: State Grants &amp; Scholarships</vt:lpstr>
      <vt:lpstr>Types of Aid: State Grants &amp; Scholarships</vt:lpstr>
      <vt:lpstr>Types of Aid: State Grants &amp; Scholarships</vt:lpstr>
      <vt:lpstr>3 + 1 Degree Completion Programs</vt:lpstr>
      <vt:lpstr>Self Help Loans &amp; Gap Shortfall Solutions</vt:lpstr>
      <vt:lpstr>Self Help Loans to Cover the Gap  Borrow up to cost of attendance</vt:lpstr>
      <vt:lpstr>Applications to Access Aid</vt:lpstr>
      <vt:lpstr>Application: CSS Profile</vt:lpstr>
      <vt:lpstr>Free Application for Federal  Student Aid (FAFSA)</vt:lpstr>
      <vt:lpstr>2024-2025 Federal Student Aid ID</vt:lpstr>
      <vt:lpstr>2024-2025 Federal Student Aid ID for Undocumented Contributors</vt:lpstr>
      <vt:lpstr>Federal Tax Information (FTI)</vt:lpstr>
      <vt:lpstr>Federal Tax Information Consent</vt:lpstr>
      <vt:lpstr>General Highlighted Eligibility  Requirements for FAFSA</vt:lpstr>
      <vt:lpstr>Key Components of the FAFSA </vt:lpstr>
      <vt:lpstr>FAFSA Submission Summary</vt:lpstr>
      <vt:lpstr>Federal &amp; State Verification</vt:lpstr>
      <vt:lpstr>New Jersey Dreamers</vt:lpstr>
      <vt:lpstr>NJFAMS</vt:lpstr>
      <vt:lpstr>NJFAMS</vt:lpstr>
      <vt:lpstr>Cost of Attendance</vt:lpstr>
      <vt:lpstr>What Is The Student Aid Index  (SAI)?</vt:lpstr>
      <vt:lpstr>Financial Need for Smith Family </vt:lpstr>
      <vt:lpstr>Where Do I Go From Here?</vt:lpstr>
      <vt:lpstr>Other Resources</vt:lpstr>
      <vt:lpstr>Private Scholarship Search</vt:lpstr>
      <vt:lpstr>NJBEST 529 College Savings Plan</vt:lpstr>
      <vt:lpstr>HESAA.org - Apply for State Aid Workshops &amp; Webinars</vt:lpstr>
      <vt:lpstr>Publications</vt:lpstr>
      <vt:lpstr>HESAA Services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Austin</dc:creator>
  <cp:lastModifiedBy>John Iacovelli</cp:lastModifiedBy>
  <cp:revision>14</cp:revision>
  <dcterms:modified xsi:type="dcterms:W3CDTF">2023-09-08T15:45:12Z</dcterms:modified>
</cp:coreProperties>
</file>